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1"/>
  </p:sldMasterIdLst>
  <p:sldIdLst>
    <p:sldId id="256" r:id="rId2"/>
    <p:sldId id="262" r:id="rId3"/>
    <p:sldId id="257" r:id="rId4"/>
    <p:sldId id="258" r:id="rId5"/>
    <p:sldId id="259" r:id="rId6"/>
    <p:sldId id="260"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672A"/>
    <a:srgbClr val="7087F8"/>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smtClean="0"/>
              <a:pPr/>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75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3980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589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179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24" y="8"/>
            <a:ext cx="12191978" cy="4571994"/>
          </a:xfrm>
          <a:custGeom>
            <a:avLst/>
            <a:gdLst/>
            <a:ahLst/>
            <a:cxnLst/>
            <a:rect l="l" t="t" r="r" b="b"/>
            <a:pathLst>
              <a:path w="12191978" h="4571994">
                <a:moveTo>
                  <a:pt x="1" y="4316129"/>
                </a:moveTo>
                <a:lnTo>
                  <a:pt x="255863" y="4571991"/>
                </a:lnTo>
                <a:lnTo>
                  <a:pt x="203619" y="4571991"/>
                </a:lnTo>
                <a:lnTo>
                  <a:pt x="1" y="4368373"/>
                </a:lnTo>
                <a:close/>
                <a:moveTo>
                  <a:pt x="12191973" y="4312831"/>
                </a:moveTo>
                <a:lnTo>
                  <a:pt x="12191972" y="4365076"/>
                </a:lnTo>
                <a:lnTo>
                  <a:pt x="11985055" y="4571992"/>
                </a:lnTo>
                <a:lnTo>
                  <a:pt x="11932811" y="4571993"/>
                </a:lnTo>
                <a:close/>
                <a:moveTo>
                  <a:pt x="11817249" y="4076816"/>
                </a:moveTo>
                <a:lnTo>
                  <a:pt x="11928074" y="4076816"/>
                </a:lnTo>
                <a:lnTo>
                  <a:pt x="11928074" y="4187641"/>
                </a:lnTo>
                <a:lnTo>
                  <a:pt x="11817249" y="4187641"/>
                </a:lnTo>
                <a:close/>
                <a:moveTo>
                  <a:pt x="10766437" y="4076816"/>
                </a:moveTo>
                <a:lnTo>
                  <a:pt x="10877262" y="4076816"/>
                </a:lnTo>
                <a:lnTo>
                  <a:pt x="10877262" y="4187641"/>
                </a:lnTo>
                <a:lnTo>
                  <a:pt x="10766437" y="4187641"/>
                </a:lnTo>
                <a:close/>
                <a:moveTo>
                  <a:pt x="9715629" y="4076816"/>
                </a:moveTo>
                <a:lnTo>
                  <a:pt x="9826454" y="4076816"/>
                </a:lnTo>
                <a:lnTo>
                  <a:pt x="9826454" y="4187641"/>
                </a:lnTo>
                <a:lnTo>
                  <a:pt x="9715629" y="4187641"/>
                </a:lnTo>
                <a:close/>
                <a:moveTo>
                  <a:pt x="8664821" y="4076816"/>
                </a:moveTo>
                <a:lnTo>
                  <a:pt x="8775646" y="4076816"/>
                </a:lnTo>
                <a:lnTo>
                  <a:pt x="8775646" y="4187641"/>
                </a:lnTo>
                <a:lnTo>
                  <a:pt x="8664821" y="4187641"/>
                </a:lnTo>
                <a:close/>
                <a:moveTo>
                  <a:pt x="7614013" y="4076816"/>
                </a:moveTo>
                <a:lnTo>
                  <a:pt x="7724838" y="4076816"/>
                </a:lnTo>
                <a:lnTo>
                  <a:pt x="7724838" y="4187641"/>
                </a:lnTo>
                <a:lnTo>
                  <a:pt x="7614013" y="4187641"/>
                </a:lnTo>
                <a:close/>
                <a:moveTo>
                  <a:pt x="6563205" y="4076816"/>
                </a:moveTo>
                <a:lnTo>
                  <a:pt x="6674030" y="4076816"/>
                </a:lnTo>
                <a:lnTo>
                  <a:pt x="6674030" y="4187641"/>
                </a:lnTo>
                <a:lnTo>
                  <a:pt x="6563205" y="4187641"/>
                </a:lnTo>
                <a:close/>
                <a:moveTo>
                  <a:pt x="5512397" y="4076816"/>
                </a:moveTo>
                <a:lnTo>
                  <a:pt x="5623222" y="4076816"/>
                </a:lnTo>
                <a:lnTo>
                  <a:pt x="5623222" y="4187641"/>
                </a:lnTo>
                <a:lnTo>
                  <a:pt x="5512397" y="4187641"/>
                </a:lnTo>
                <a:close/>
                <a:moveTo>
                  <a:pt x="4461589" y="4076816"/>
                </a:moveTo>
                <a:lnTo>
                  <a:pt x="4572414" y="4076816"/>
                </a:lnTo>
                <a:lnTo>
                  <a:pt x="4572414" y="4187641"/>
                </a:lnTo>
                <a:lnTo>
                  <a:pt x="4461589" y="4187641"/>
                </a:lnTo>
                <a:close/>
                <a:moveTo>
                  <a:pt x="3410782" y="4076816"/>
                </a:moveTo>
                <a:lnTo>
                  <a:pt x="3521608" y="4076816"/>
                </a:lnTo>
                <a:lnTo>
                  <a:pt x="3521608" y="4187641"/>
                </a:lnTo>
                <a:lnTo>
                  <a:pt x="3410782" y="4187641"/>
                </a:lnTo>
                <a:close/>
                <a:moveTo>
                  <a:pt x="2359975" y="4076816"/>
                </a:moveTo>
                <a:lnTo>
                  <a:pt x="2470800" y="4076816"/>
                </a:lnTo>
                <a:lnTo>
                  <a:pt x="2470800" y="4187641"/>
                </a:lnTo>
                <a:lnTo>
                  <a:pt x="2359975" y="4187641"/>
                </a:lnTo>
                <a:close/>
                <a:moveTo>
                  <a:pt x="1309167" y="4076816"/>
                </a:moveTo>
                <a:lnTo>
                  <a:pt x="1419992" y="4076816"/>
                </a:lnTo>
                <a:lnTo>
                  <a:pt x="1419992" y="4187641"/>
                </a:lnTo>
                <a:lnTo>
                  <a:pt x="1309167" y="4187641"/>
                </a:lnTo>
                <a:close/>
                <a:moveTo>
                  <a:pt x="258359" y="4076816"/>
                </a:moveTo>
                <a:lnTo>
                  <a:pt x="369184" y="4076816"/>
                </a:lnTo>
                <a:lnTo>
                  <a:pt x="369184" y="4187641"/>
                </a:lnTo>
                <a:lnTo>
                  <a:pt x="258359" y="4187641"/>
                </a:lnTo>
                <a:close/>
                <a:moveTo>
                  <a:pt x="11291841" y="3551209"/>
                </a:moveTo>
                <a:lnTo>
                  <a:pt x="11402666" y="3551209"/>
                </a:lnTo>
                <a:lnTo>
                  <a:pt x="11402666" y="3662034"/>
                </a:lnTo>
                <a:lnTo>
                  <a:pt x="11291841" y="3662034"/>
                </a:lnTo>
                <a:close/>
                <a:moveTo>
                  <a:pt x="10241033" y="3551209"/>
                </a:moveTo>
                <a:lnTo>
                  <a:pt x="10351858" y="3551209"/>
                </a:lnTo>
                <a:lnTo>
                  <a:pt x="10351858" y="3662034"/>
                </a:lnTo>
                <a:lnTo>
                  <a:pt x="10241033" y="3662034"/>
                </a:lnTo>
                <a:close/>
                <a:moveTo>
                  <a:pt x="9190225" y="3551209"/>
                </a:moveTo>
                <a:lnTo>
                  <a:pt x="9301050" y="3551209"/>
                </a:lnTo>
                <a:lnTo>
                  <a:pt x="9301050" y="3662034"/>
                </a:lnTo>
                <a:lnTo>
                  <a:pt x="9190225" y="3662034"/>
                </a:lnTo>
                <a:close/>
                <a:moveTo>
                  <a:pt x="8139417" y="3551209"/>
                </a:moveTo>
                <a:lnTo>
                  <a:pt x="8250242" y="3551209"/>
                </a:lnTo>
                <a:lnTo>
                  <a:pt x="8250242" y="3662034"/>
                </a:lnTo>
                <a:lnTo>
                  <a:pt x="8139417" y="3662034"/>
                </a:lnTo>
                <a:close/>
                <a:moveTo>
                  <a:pt x="7088609" y="3551209"/>
                </a:moveTo>
                <a:lnTo>
                  <a:pt x="7199434" y="3551209"/>
                </a:lnTo>
                <a:lnTo>
                  <a:pt x="7199434" y="3662034"/>
                </a:lnTo>
                <a:lnTo>
                  <a:pt x="7088609" y="3662034"/>
                </a:lnTo>
                <a:close/>
                <a:moveTo>
                  <a:pt x="6037801" y="3551209"/>
                </a:moveTo>
                <a:lnTo>
                  <a:pt x="6148626" y="3551209"/>
                </a:lnTo>
                <a:lnTo>
                  <a:pt x="6148626" y="3662034"/>
                </a:lnTo>
                <a:lnTo>
                  <a:pt x="6037801" y="3662034"/>
                </a:lnTo>
                <a:close/>
                <a:moveTo>
                  <a:pt x="4986998" y="3551209"/>
                </a:moveTo>
                <a:lnTo>
                  <a:pt x="5097826" y="3551209"/>
                </a:lnTo>
                <a:lnTo>
                  <a:pt x="5097826" y="3662034"/>
                </a:lnTo>
                <a:lnTo>
                  <a:pt x="4986998" y="3662034"/>
                </a:lnTo>
                <a:close/>
                <a:moveTo>
                  <a:pt x="3936196" y="3551209"/>
                </a:moveTo>
                <a:lnTo>
                  <a:pt x="4047020" y="3551209"/>
                </a:lnTo>
                <a:lnTo>
                  <a:pt x="4047020" y="3662034"/>
                </a:lnTo>
                <a:lnTo>
                  <a:pt x="3936196" y="3662034"/>
                </a:lnTo>
                <a:close/>
                <a:moveTo>
                  <a:pt x="2885389" y="3551209"/>
                </a:moveTo>
                <a:lnTo>
                  <a:pt x="2996214" y="3551209"/>
                </a:lnTo>
                <a:lnTo>
                  <a:pt x="2996214" y="3662034"/>
                </a:lnTo>
                <a:lnTo>
                  <a:pt x="2885389" y="3662034"/>
                </a:lnTo>
                <a:close/>
                <a:moveTo>
                  <a:pt x="1834579" y="3551209"/>
                </a:moveTo>
                <a:lnTo>
                  <a:pt x="1945404" y="3551209"/>
                </a:lnTo>
                <a:lnTo>
                  <a:pt x="1945404" y="3662034"/>
                </a:lnTo>
                <a:lnTo>
                  <a:pt x="1834579" y="3662034"/>
                </a:lnTo>
                <a:close/>
                <a:moveTo>
                  <a:pt x="783773" y="3551209"/>
                </a:moveTo>
                <a:lnTo>
                  <a:pt x="894598" y="3551209"/>
                </a:lnTo>
                <a:lnTo>
                  <a:pt x="894598" y="3662034"/>
                </a:lnTo>
                <a:lnTo>
                  <a:pt x="783773" y="3662034"/>
                </a:lnTo>
                <a:close/>
                <a:moveTo>
                  <a:pt x="2942310" y="3107960"/>
                </a:moveTo>
                <a:lnTo>
                  <a:pt x="2470811" y="3579460"/>
                </a:lnTo>
                <a:lnTo>
                  <a:pt x="2470811" y="3634896"/>
                </a:lnTo>
                <a:lnTo>
                  <a:pt x="2942311" y="4106397"/>
                </a:lnTo>
                <a:lnTo>
                  <a:pt x="3410794" y="3637915"/>
                </a:lnTo>
                <a:lnTo>
                  <a:pt x="3410794" y="3576442"/>
                </a:lnTo>
                <a:close/>
                <a:moveTo>
                  <a:pt x="840944" y="3107960"/>
                </a:moveTo>
                <a:lnTo>
                  <a:pt x="369194" y="3579710"/>
                </a:lnTo>
                <a:lnTo>
                  <a:pt x="369194" y="3634648"/>
                </a:lnTo>
                <a:lnTo>
                  <a:pt x="840944" y="4106399"/>
                </a:lnTo>
                <a:lnTo>
                  <a:pt x="1309176" y="3638165"/>
                </a:lnTo>
                <a:lnTo>
                  <a:pt x="1309176" y="3576193"/>
                </a:lnTo>
                <a:close/>
                <a:moveTo>
                  <a:pt x="3992986" y="3107959"/>
                </a:moveTo>
                <a:lnTo>
                  <a:pt x="3521621" y="3579335"/>
                </a:lnTo>
                <a:lnTo>
                  <a:pt x="3521621" y="3635021"/>
                </a:lnTo>
                <a:lnTo>
                  <a:pt x="3992986" y="4106398"/>
                </a:lnTo>
                <a:lnTo>
                  <a:pt x="4461593" y="3637778"/>
                </a:lnTo>
                <a:lnTo>
                  <a:pt x="4461593" y="3576578"/>
                </a:lnTo>
                <a:close/>
                <a:moveTo>
                  <a:pt x="1891624" y="3107959"/>
                </a:moveTo>
                <a:lnTo>
                  <a:pt x="1420001" y="3579584"/>
                </a:lnTo>
                <a:lnTo>
                  <a:pt x="1420001" y="3634774"/>
                </a:lnTo>
                <a:lnTo>
                  <a:pt x="1891623" y="4106397"/>
                </a:lnTo>
                <a:lnTo>
                  <a:pt x="2359987" y="3638040"/>
                </a:lnTo>
                <a:lnTo>
                  <a:pt x="2359987" y="3576315"/>
                </a:lnTo>
                <a:close/>
                <a:moveTo>
                  <a:pt x="8195689" y="3107959"/>
                </a:moveTo>
                <a:lnTo>
                  <a:pt x="7724838" y="3578810"/>
                </a:lnTo>
                <a:lnTo>
                  <a:pt x="7724838" y="3635541"/>
                </a:lnTo>
                <a:lnTo>
                  <a:pt x="8195691" y="4106395"/>
                </a:lnTo>
                <a:lnTo>
                  <a:pt x="8664821" y="3637265"/>
                </a:lnTo>
                <a:lnTo>
                  <a:pt x="8664821" y="3577091"/>
                </a:lnTo>
                <a:close/>
                <a:moveTo>
                  <a:pt x="5043664" y="3107959"/>
                </a:moveTo>
                <a:lnTo>
                  <a:pt x="4572419" y="3579197"/>
                </a:lnTo>
                <a:lnTo>
                  <a:pt x="4572419" y="3635159"/>
                </a:lnTo>
                <a:lnTo>
                  <a:pt x="5043662" y="4106396"/>
                </a:lnTo>
                <a:lnTo>
                  <a:pt x="5512402" y="3637650"/>
                </a:lnTo>
                <a:lnTo>
                  <a:pt x="5512402" y="3576704"/>
                </a:lnTo>
                <a:close/>
                <a:moveTo>
                  <a:pt x="6094326" y="3107958"/>
                </a:moveTo>
                <a:lnTo>
                  <a:pt x="5623226" y="3579070"/>
                </a:lnTo>
                <a:lnTo>
                  <a:pt x="5623226" y="3635285"/>
                </a:lnTo>
                <a:lnTo>
                  <a:pt x="6094326" y="4106397"/>
                </a:lnTo>
                <a:lnTo>
                  <a:pt x="6563205" y="3637518"/>
                </a:lnTo>
                <a:lnTo>
                  <a:pt x="6563205" y="3576837"/>
                </a:lnTo>
                <a:close/>
                <a:moveTo>
                  <a:pt x="9246372" y="3107957"/>
                </a:moveTo>
                <a:lnTo>
                  <a:pt x="8775646" y="3578683"/>
                </a:lnTo>
                <a:lnTo>
                  <a:pt x="8775646" y="3635671"/>
                </a:lnTo>
                <a:lnTo>
                  <a:pt x="9246369" y="4106395"/>
                </a:lnTo>
                <a:lnTo>
                  <a:pt x="9715629" y="3637135"/>
                </a:lnTo>
                <a:lnTo>
                  <a:pt x="9715629" y="3577215"/>
                </a:lnTo>
                <a:close/>
                <a:moveTo>
                  <a:pt x="7145009" y="3107957"/>
                </a:moveTo>
                <a:lnTo>
                  <a:pt x="6674030" y="3578936"/>
                </a:lnTo>
                <a:lnTo>
                  <a:pt x="6674030" y="3635418"/>
                </a:lnTo>
                <a:lnTo>
                  <a:pt x="7145007" y="4106396"/>
                </a:lnTo>
                <a:lnTo>
                  <a:pt x="7614013" y="3637390"/>
                </a:lnTo>
                <a:lnTo>
                  <a:pt x="7614013" y="3576961"/>
                </a:lnTo>
                <a:close/>
                <a:moveTo>
                  <a:pt x="11347734" y="3107957"/>
                </a:moveTo>
                <a:lnTo>
                  <a:pt x="10877262" y="3578428"/>
                </a:lnTo>
                <a:lnTo>
                  <a:pt x="10877262" y="3635922"/>
                </a:lnTo>
                <a:lnTo>
                  <a:pt x="11347735" y="4106396"/>
                </a:lnTo>
                <a:lnTo>
                  <a:pt x="11817249" y="3636882"/>
                </a:lnTo>
                <a:lnTo>
                  <a:pt x="11817249" y="3577472"/>
                </a:lnTo>
                <a:close/>
                <a:moveTo>
                  <a:pt x="10297053" y="3107955"/>
                </a:moveTo>
                <a:lnTo>
                  <a:pt x="9826454" y="3578554"/>
                </a:lnTo>
                <a:lnTo>
                  <a:pt x="9826454" y="3635794"/>
                </a:lnTo>
                <a:lnTo>
                  <a:pt x="10297054" y="4106394"/>
                </a:lnTo>
                <a:lnTo>
                  <a:pt x="10766437" y="3637011"/>
                </a:lnTo>
                <a:lnTo>
                  <a:pt x="10766437" y="3577339"/>
                </a:lnTo>
                <a:close/>
                <a:moveTo>
                  <a:pt x="11817249" y="3027334"/>
                </a:moveTo>
                <a:lnTo>
                  <a:pt x="11928074" y="3027334"/>
                </a:lnTo>
                <a:lnTo>
                  <a:pt x="11928074" y="3138159"/>
                </a:lnTo>
                <a:lnTo>
                  <a:pt x="11817249" y="3138159"/>
                </a:lnTo>
                <a:close/>
                <a:moveTo>
                  <a:pt x="10766437" y="3027334"/>
                </a:moveTo>
                <a:lnTo>
                  <a:pt x="10877262" y="3027334"/>
                </a:lnTo>
                <a:lnTo>
                  <a:pt x="10877262" y="3138159"/>
                </a:lnTo>
                <a:lnTo>
                  <a:pt x="10766437" y="3138159"/>
                </a:lnTo>
                <a:close/>
                <a:moveTo>
                  <a:pt x="9715629" y="3027334"/>
                </a:moveTo>
                <a:lnTo>
                  <a:pt x="9826454" y="3027334"/>
                </a:lnTo>
                <a:lnTo>
                  <a:pt x="9826454" y="3138159"/>
                </a:lnTo>
                <a:lnTo>
                  <a:pt x="9715629" y="3138159"/>
                </a:lnTo>
                <a:close/>
                <a:moveTo>
                  <a:pt x="8664821" y="3027334"/>
                </a:moveTo>
                <a:lnTo>
                  <a:pt x="8775646" y="3027334"/>
                </a:lnTo>
                <a:lnTo>
                  <a:pt x="8775646" y="3138159"/>
                </a:lnTo>
                <a:lnTo>
                  <a:pt x="8664821" y="3138159"/>
                </a:lnTo>
                <a:close/>
                <a:moveTo>
                  <a:pt x="7614013" y="3027334"/>
                </a:moveTo>
                <a:lnTo>
                  <a:pt x="7724838" y="3027334"/>
                </a:lnTo>
                <a:lnTo>
                  <a:pt x="7724838" y="3138159"/>
                </a:lnTo>
                <a:lnTo>
                  <a:pt x="7614013" y="3138159"/>
                </a:lnTo>
                <a:close/>
                <a:moveTo>
                  <a:pt x="6563205" y="3027334"/>
                </a:moveTo>
                <a:lnTo>
                  <a:pt x="6674030" y="3027334"/>
                </a:lnTo>
                <a:lnTo>
                  <a:pt x="6674030" y="3138159"/>
                </a:lnTo>
                <a:lnTo>
                  <a:pt x="6563205" y="3138159"/>
                </a:lnTo>
                <a:close/>
                <a:moveTo>
                  <a:pt x="5512400" y="3027334"/>
                </a:moveTo>
                <a:lnTo>
                  <a:pt x="5623225" y="3027334"/>
                </a:lnTo>
                <a:lnTo>
                  <a:pt x="5623225" y="3138159"/>
                </a:lnTo>
                <a:lnTo>
                  <a:pt x="5512400" y="3138159"/>
                </a:lnTo>
                <a:close/>
                <a:moveTo>
                  <a:pt x="4461592" y="3027334"/>
                </a:moveTo>
                <a:lnTo>
                  <a:pt x="4572417" y="3027334"/>
                </a:lnTo>
                <a:lnTo>
                  <a:pt x="4572417" y="3138159"/>
                </a:lnTo>
                <a:lnTo>
                  <a:pt x="4461592" y="3138159"/>
                </a:lnTo>
                <a:close/>
                <a:moveTo>
                  <a:pt x="3410790" y="3027334"/>
                </a:moveTo>
                <a:lnTo>
                  <a:pt x="3521616" y="3027334"/>
                </a:lnTo>
                <a:lnTo>
                  <a:pt x="3521616" y="3138159"/>
                </a:lnTo>
                <a:lnTo>
                  <a:pt x="3410790" y="3138159"/>
                </a:lnTo>
                <a:close/>
                <a:moveTo>
                  <a:pt x="2359982" y="3027334"/>
                </a:moveTo>
                <a:lnTo>
                  <a:pt x="2470807" y="3027334"/>
                </a:lnTo>
                <a:lnTo>
                  <a:pt x="2470807" y="3138159"/>
                </a:lnTo>
                <a:lnTo>
                  <a:pt x="2359982" y="3138159"/>
                </a:lnTo>
                <a:close/>
                <a:moveTo>
                  <a:pt x="1309173" y="3027334"/>
                </a:moveTo>
                <a:lnTo>
                  <a:pt x="1419997" y="3027334"/>
                </a:lnTo>
                <a:lnTo>
                  <a:pt x="1419997" y="3138159"/>
                </a:lnTo>
                <a:lnTo>
                  <a:pt x="1309173" y="3138159"/>
                </a:lnTo>
                <a:close/>
                <a:moveTo>
                  <a:pt x="258365" y="3027334"/>
                </a:moveTo>
                <a:lnTo>
                  <a:pt x="369190" y="3027334"/>
                </a:lnTo>
                <a:lnTo>
                  <a:pt x="369190" y="3138159"/>
                </a:lnTo>
                <a:lnTo>
                  <a:pt x="258365" y="3138159"/>
                </a:lnTo>
                <a:close/>
                <a:moveTo>
                  <a:pt x="10794114" y="2610895"/>
                </a:moveTo>
                <a:lnTo>
                  <a:pt x="10323174" y="3081834"/>
                </a:lnTo>
                <a:lnTo>
                  <a:pt x="10792548" y="3551209"/>
                </a:lnTo>
                <a:lnTo>
                  <a:pt x="10852239" y="3551209"/>
                </a:lnTo>
                <a:lnTo>
                  <a:pt x="11321612" y="3081835"/>
                </a:lnTo>
                <a:lnTo>
                  <a:pt x="10850672" y="2610895"/>
                </a:lnTo>
                <a:close/>
                <a:moveTo>
                  <a:pt x="9743434" y="2610895"/>
                </a:moveTo>
                <a:lnTo>
                  <a:pt x="9272494" y="3081834"/>
                </a:lnTo>
                <a:lnTo>
                  <a:pt x="9741869" y="3551209"/>
                </a:lnTo>
                <a:lnTo>
                  <a:pt x="9801555" y="3551209"/>
                </a:lnTo>
                <a:lnTo>
                  <a:pt x="10270931" y="3081833"/>
                </a:lnTo>
                <a:lnTo>
                  <a:pt x="9799992" y="2610895"/>
                </a:lnTo>
                <a:close/>
                <a:moveTo>
                  <a:pt x="8692754" y="2610895"/>
                </a:moveTo>
                <a:lnTo>
                  <a:pt x="8221811" y="3081837"/>
                </a:lnTo>
                <a:lnTo>
                  <a:pt x="8691183" y="3551209"/>
                </a:lnTo>
                <a:lnTo>
                  <a:pt x="8750876" y="3551209"/>
                </a:lnTo>
                <a:lnTo>
                  <a:pt x="9220250" y="3081835"/>
                </a:lnTo>
                <a:lnTo>
                  <a:pt x="8749310" y="2610895"/>
                </a:lnTo>
                <a:close/>
                <a:moveTo>
                  <a:pt x="7642070" y="2610895"/>
                </a:moveTo>
                <a:lnTo>
                  <a:pt x="7171131" y="3081835"/>
                </a:lnTo>
                <a:lnTo>
                  <a:pt x="7640505" y="3551209"/>
                </a:lnTo>
                <a:lnTo>
                  <a:pt x="7700194" y="3551209"/>
                </a:lnTo>
                <a:lnTo>
                  <a:pt x="8169567" y="3081836"/>
                </a:lnTo>
                <a:lnTo>
                  <a:pt x="7698625" y="2610895"/>
                </a:lnTo>
                <a:close/>
                <a:moveTo>
                  <a:pt x="6591389" y="2610895"/>
                </a:moveTo>
                <a:lnTo>
                  <a:pt x="6120448" y="3081836"/>
                </a:lnTo>
                <a:lnTo>
                  <a:pt x="6589820" y="3551209"/>
                </a:lnTo>
                <a:lnTo>
                  <a:pt x="6649514" y="3551209"/>
                </a:lnTo>
                <a:lnTo>
                  <a:pt x="7118887" y="3081836"/>
                </a:lnTo>
                <a:lnTo>
                  <a:pt x="6647947" y="2610895"/>
                </a:lnTo>
                <a:close/>
                <a:moveTo>
                  <a:pt x="5540722" y="2610895"/>
                </a:moveTo>
                <a:lnTo>
                  <a:pt x="5069790" y="3081837"/>
                </a:lnTo>
                <a:lnTo>
                  <a:pt x="5539152" y="3551209"/>
                </a:lnTo>
                <a:lnTo>
                  <a:pt x="5598843" y="3551209"/>
                </a:lnTo>
                <a:lnTo>
                  <a:pt x="6068204" y="3081836"/>
                </a:lnTo>
                <a:lnTo>
                  <a:pt x="5597274" y="2610895"/>
                </a:lnTo>
                <a:close/>
                <a:moveTo>
                  <a:pt x="4490039" y="2610895"/>
                </a:moveTo>
                <a:lnTo>
                  <a:pt x="4019108" y="3081837"/>
                </a:lnTo>
                <a:lnTo>
                  <a:pt x="4488467" y="3551209"/>
                </a:lnTo>
                <a:lnTo>
                  <a:pt x="4548162" y="3551209"/>
                </a:lnTo>
                <a:lnTo>
                  <a:pt x="5017539" y="3081837"/>
                </a:lnTo>
                <a:lnTo>
                  <a:pt x="4546591" y="2610895"/>
                </a:lnTo>
                <a:close/>
                <a:moveTo>
                  <a:pt x="3439377" y="2610895"/>
                </a:moveTo>
                <a:lnTo>
                  <a:pt x="2968431" y="3081838"/>
                </a:lnTo>
                <a:lnTo>
                  <a:pt x="3437805" y="3551209"/>
                </a:lnTo>
                <a:lnTo>
                  <a:pt x="3497502" y="3551209"/>
                </a:lnTo>
                <a:lnTo>
                  <a:pt x="3966864" y="3081837"/>
                </a:lnTo>
                <a:lnTo>
                  <a:pt x="3495931" y="2610895"/>
                </a:lnTo>
                <a:close/>
                <a:moveTo>
                  <a:pt x="2388695" y="2610895"/>
                </a:moveTo>
                <a:lnTo>
                  <a:pt x="1917746" y="3081837"/>
                </a:lnTo>
                <a:lnTo>
                  <a:pt x="2387125" y="3551209"/>
                </a:lnTo>
                <a:lnTo>
                  <a:pt x="2446819" y="3551209"/>
                </a:lnTo>
                <a:lnTo>
                  <a:pt x="2916188" y="3081838"/>
                </a:lnTo>
                <a:lnTo>
                  <a:pt x="2445246" y="2610895"/>
                </a:lnTo>
                <a:close/>
                <a:moveTo>
                  <a:pt x="1338007" y="2610895"/>
                </a:moveTo>
                <a:lnTo>
                  <a:pt x="867066" y="3081838"/>
                </a:lnTo>
                <a:lnTo>
                  <a:pt x="1336436" y="3551209"/>
                </a:lnTo>
                <a:lnTo>
                  <a:pt x="1396132" y="3551209"/>
                </a:lnTo>
                <a:lnTo>
                  <a:pt x="1865502" y="3081837"/>
                </a:lnTo>
                <a:lnTo>
                  <a:pt x="1394561" y="2610895"/>
                </a:lnTo>
                <a:close/>
                <a:moveTo>
                  <a:pt x="11291841" y="2500070"/>
                </a:moveTo>
                <a:lnTo>
                  <a:pt x="11402666" y="2500070"/>
                </a:lnTo>
                <a:lnTo>
                  <a:pt x="11402666" y="2610895"/>
                </a:lnTo>
                <a:lnTo>
                  <a:pt x="11291841" y="2610895"/>
                </a:lnTo>
                <a:close/>
                <a:moveTo>
                  <a:pt x="10241033" y="2500070"/>
                </a:moveTo>
                <a:lnTo>
                  <a:pt x="10351858" y="2500070"/>
                </a:lnTo>
                <a:lnTo>
                  <a:pt x="10351858" y="2610895"/>
                </a:lnTo>
                <a:lnTo>
                  <a:pt x="10241033" y="2610895"/>
                </a:lnTo>
                <a:close/>
                <a:moveTo>
                  <a:pt x="9190225" y="2500070"/>
                </a:moveTo>
                <a:lnTo>
                  <a:pt x="9301050" y="2500070"/>
                </a:lnTo>
                <a:lnTo>
                  <a:pt x="9301050" y="2610895"/>
                </a:lnTo>
                <a:lnTo>
                  <a:pt x="9190225" y="2610895"/>
                </a:lnTo>
                <a:close/>
                <a:moveTo>
                  <a:pt x="8139417" y="2500070"/>
                </a:moveTo>
                <a:lnTo>
                  <a:pt x="8250242" y="2500070"/>
                </a:lnTo>
                <a:lnTo>
                  <a:pt x="8250242" y="2610895"/>
                </a:lnTo>
                <a:lnTo>
                  <a:pt x="8139417" y="2610895"/>
                </a:lnTo>
                <a:close/>
                <a:moveTo>
                  <a:pt x="7088609" y="2500070"/>
                </a:moveTo>
                <a:lnTo>
                  <a:pt x="7199434" y="2500070"/>
                </a:lnTo>
                <a:lnTo>
                  <a:pt x="7199434" y="2610895"/>
                </a:lnTo>
                <a:lnTo>
                  <a:pt x="7088609" y="2610895"/>
                </a:lnTo>
                <a:close/>
                <a:moveTo>
                  <a:pt x="6037801" y="2500070"/>
                </a:moveTo>
                <a:lnTo>
                  <a:pt x="6148626" y="2500070"/>
                </a:lnTo>
                <a:lnTo>
                  <a:pt x="6148626" y="2610895"/>
                </a:lnTo>
                <a:lnTo>
                  <a:pt x="6037801" y="2610895"/>
                </a:lnTo>
                <a:close/>
                <a:moveTo>
                  <a:pt x="4987000" y="2500070"/>
                </a:moveTo>
                <a:lnTo>
                  <a:pt x="5097829" y="2500070"/>
                </a:lnTo>
                <a:lnTo>
                  <a:pt x="5097829" y="2610895"/>
                </a:lnTo>
                <a:lnTo>
                  <a:pt x="4987000" y="2610895"/>
                </a:lnTo>
                <a:close/>
                <a:moveTo>
                  <a:pt x="3936200" y="2500070"/>
                </a:moveTo>
                <a:lnTo>
                  <a:pt x="4047024" y="2500070"/>
                </a:lnTo>
                <a:lnTo>
                  <a:pt x="4047024" y="2610895"/>
                </a:lnTo>
                <a:lnTo>
                  <a:pt x="3936200" y="2610895"/>
                </a:lnTo>
                <a:close/>
                <a:moveTo>
                  <a:pt x="2885393" y="2500070"/>
                </a:moveTo>
                <a:lnTo>
                  <a:pt x="2996218" y="2500070"/>
                </a:lnTo>
                <a:lnTo>
                  <a:pt x="2996218" y="2610895"/>
                </a:lnTo>
                <a:lnTo>
                  <a:pt x="2885393" y="2610895"/>
                </a:lnTo>
                <a:close/>
                <a:moveTo>
                  <a:pt x="1834583" y="2500070"/>
                </a:moveTo>
                <a:lnTo>
                  <a:pt x="1945408" y="2500070"/>
                </a:lnTo>
                <a:lnTo>
                  <a:pt x="1945408" y="2610895"/>
                </a:lnTo>
                <a:lnTo>
                  <a:pt x="1834583" y="2610895"/>
                </a:lnTo>
                <a:close/>
                <a:moveTo>
                  <a:pt x="783777" y="2500070"/>
                </a:moveTo>
                <a:lnTo>
                  <a:pt x="894602" y="2500070"/>
                </a:lnTo>
                <a:lnTo>
                  <a:pt x="894602" y="2610895"/>
                </a:lnTo>
                <a:lnTo>
                  <a:pt x="783777" y="2610895"/>
                </a:lnTo>
                <a:close/>
                <a:moveTo>
                  <a:pt x="1891623" y="2057291"/>
                </a:moveTo>
                <a:lnTo>
                  <a:pt x="1420005" y="2528898"/>
                </a:lnTo>
                <a:lnTo>
                  <a:pt x="1420005" y="2584095"/>
                </a:lnTo>
                <a:lnTo>
                  <a:pt x="1891624" y="3055715"/>
                </a:lnTo>
                <a:lnTo>
                  <a:pt x="2359991" y="2587356"/>
                </a:lnTo>
                <a:lnTo>
                  <a:pt x="2359991" y="2525640"/>
                </a:lnTo>
                <a:close/>
                <a:moveTo>
                  <a:pt x="2942310" y="2057291"/>
                </a:moveTo>
                <a:lnTo>
                  <a:pt x="2470816" y="2528774"/>
                </a:lnTo>
                <a:lnTo>
                  <a:pt x="2470816" y="2584221"/>
                </a:lnTo>
                <a:lnTo>
                  <a:pt x="2942310" y="3055716"/>
                </a:lnTo>
                <a:lnTo>
                  <a:pt x="3410799" y="2587229"/>
                </a:lnTo>
                <a:lnTo>
                  <a:pt x="3410799" y="2525765"/>
                </a:lnTo>
                <a:close/>
                <a:moveTo>
                  <a:pt x="3992986" y="2057290"/>
                </a:moveTo>
                <a:lnTo>
                  <a:pt x="3521627" y="2528649"/>
                </a:lnTo>
                <a:lnTo>
                  <a:pt x="3521627" y="2584345"/>
                </a:lnTo>
                <a:lnTo>
                  <a:pt x="3992986" y="3055715"/>
                </a:lnTo>
                <a:lnTo>
                  <a:pt x="4461596" y="2587094"/>
                </a:lnTo>
                <a:lnTo>
                  <a:pt x="4461596" y="2525899"/>
                </a:lnTo>
                <a:close/>
                <a:moveTo>
                  <a:pt x="840944" y="2057289"/>
                </a:moveTo>
                <a:lnTo>
                  <a:pt x="369198" y="2529024"/>
                </a:lnTo>
                <a:lnTo>
                  <a:pt x="369198" y="2583969"/>
                </a:lnTo>
                <a:lnTo>
                  <a:pt x="840944" y="3055716"/>
                </a:lnTo>
                <a:lnTo>
                  <a:pt x="1309180" y="2587479"/>
                </a:lnTo>
                <a:lnTo>
                  <a:pt x="1309180" y="2525514"/>
                </a:lnTo>
                <a:close/>
                <a:moveTo>
                  <a:pt x="7145007" y="2057289"/>
                </a:moveTo>
                <a:lnTo>
                  <a:pt x="6674030" y="2528255"/>
                </a:lnTo>
                <a:lnTo>
                  <a:pt x="6674030" y="2584733"/>
                </a:lnTo>
                <a:lnTo>
                  <a:pt x="7145010" y="3055713"/>
                </a:lnTo>
                <a:lnTo>
                  <a:pt x="7614013" y="2586710"/>
                </a:lnTo>
                <a:lnTo>
                  <a:pt x="7614013" y="2526283"/>
                </a:lnTo>
                <a:close/>
                <a:moveTo>
                  <a:pt x="5043664" y="2057289"/>
                </a:moveTo>
                <a:lnTo>
                  <a:pt x="4572421" y="2528513"/>
                </a:lnTo>
                <a:lnTo>
                  <a:pt x="4572421" y="2584480"/>
                </a:lnTo>
                <a:lnTo>
                  <a:pt x="5043664" y="3055715"/>
                </a:lnTo>
                <a:lnTo>
                  <a:pt x="5512404" y="2586968"/>
                </a:lnTo>
                <a:lnTo>
                  <a:pt x="5512404" y="2526024"/>
                </a:lnTo>
                <a:close/>
                <a:moveTo>
                  <a:pt x="10297053" y="2057288"/>
                </a:moveTo>
                <a:lnTo>
                  <a:pt x="9826454" y="2527875"/>
                </a:lnTo>
                <a:lnTo>
                  <a:pt x="9826454" y="2585115"/>
                </a:lnTo>
                <a:lnTo>
                  <a:pt x="10297052" y="3055713"/>
                </a:lnTo>
                <a:lnTo>
                  <a:pt x="10766437" y="2586328"/>
                </a:lnTo>
                <a:lnTo>
                  <a:pt x="10766437" y="2526660"/>
                </a:lnTo>
                <a:close/>
                <a:moveTo>
                  <a:pt x="9246373" y="2057288"/>
                </a:moveTo>
                <a:lnTo>
                  <a:pt x="8775646" y="2528002"/>
                </a:lnTo>
                <a:lnTo>
                  <a:pt x="8775646" y="2584986"/>
                </a:lnTo>
                <a:lnTo>
                  <a:pt x="9246373" y="3055713"/>
                </a:lnTo>
                <a:lnTo>
                  <a:pt x="9715629" y="2586457"/>
                </a:lnTo>
                <a:lnTo>
                  <a:pt x="9715629" y="2526532"/>
                </a:lnTo>
                <a:close/>
                <a:moveTo>
                  <a:pt x="8195690" y="2057288"/>
                </a:moveTo>
                <a:lnTo>
                  <a:pt x="7724838" y="2528128"/>
                </a:lnTo>
                <a:lnTo>
                  <a:pt x="7724838" y="2584864"/>
                </a:lnTo>
                <a:lnTo>
                  <a:pt x="8195689" y="3055714"/>
                </a:lnTo>
                <a:lnTo>
                  <a:pt x="8664821" y="2586582"/>
                </a:lnTo>
                <a:lnTo>
                  <a:pt x="8664821" y="2526406"/>
                </a:lnTo>
                <a:close/>
                <a:moveTo>
                  <a:pt x="6094328" y="2057287"/>
                </a:moveTo>
                <a:lnTo>
                  <a:pt x="5623228" y="2528386"/>
                </a:lnTo>
                <a:lnTo>
                  <a:pt x="5623228" y="2584606"/>
                </a:lnTo>
                <a:lnTo>
                  <a:pt x="6094325" y="3055714"/>
                </a:lnTo>
                <a:lnTo>
                  <a:pt x="6563205" y="2586835"/>
                </a:lnTo>
                <a:lnTo>
                  <a:pt x="6563205" y="2526153"/>
                </a:lnTo>
                <a:close/>
                <a:moveTo>
                  <a:pt x="11347736" y="2057286"/>
                </a:moveTo>
                <a:lnTo>
                  <a:pt x="10877262" y="2527747"/>
                </a:lnTo>
                <a:lnTo>
                  <a:pt x="10877262" y="2585241"/>
                </a:lnTo>
                <a:lnTo>
                  <a:pt x="11347734" y="3055713"/>
                </a:lnTo>
                <a:lnTo>
                  <a:pt x="11817249" y="2586199"/>
                </a:lnTo>
                <a:lnTo>
                  <a:pt x="11817249" y="2526787"/>
                </a:lnTo>
                <a:close/>
                <a:moveTo>
                  <a:pt x="258363" y="1973449"/>
                </a:moveTo>
                <a:lnTo>
                  <a:pt x="369188" y="1973449"/>
                </a:lnTo>
                <a:lnTo>
                  <a:pt x="369188" y="2084274"/>
                </a:lnTo>
                <a:lnTo>
                  <a:pt x="258363" y="2084274"/>
                </a:lnTo>
                <a:close/>
                <a:moveTo>
                  <a:pt x="2359980" y="1973449"/>
                </a:moveTo>
                <a:lnTo>
                  <a:pt x="2470805" y="1973449"/>
                </a:lnTo>
                <a:lnTo>
                  <a:pt x="2470805" y="2084274"/>
                </a:lnTo>
                <a:lnTo>
                  <a:pt x="2359980" y="2084274"/>
                </a:lnTo>
                <a:close/>
                <a:moveTo>
                  <a:pt x="1309171" y="1973449"/>
                </a:moveTo>
                <a:lnTo>
                  <a:pt x="1419995" y="1973449"/>
                </a:lnTo>
                <a:lnTo>
                  <a:pt x="1419995" y="2084274"/>
                </a:lnTo>
                <a:lnTo>
                  <a:pt x="1309171" y="2084274"/>
                </a:lnTo>
                <a:close/>
                <a:moveTo>
                  <a:pt x="4461591" y="1973448"/>
                </a:moveTo>
                <a:lnTo>
                  <a:pt x="4572416" y="1973448"/>
                </a:lnTo>
                <a:lnTo>
                  <a:pt x="4572416" y="2084273"/>
                </a:lnTo>
                <a:lnTo>
                  <a:pt x="4461591" y="2084273"/>
                </a:lnTo>
                <a:close/>
                <a:moveTo>
                  <a:pt x="3410788" y="1973448"/>
                </a:moveTo>
                <a:lnTo>
                  <a:pt x="3521614" y="1973448"/>
                </a:lnTo>
                <a:lnTo>
                  <a:pt x="3521614" y="2084273"/>
                </a:lnTo>
                <a:lnTo>
                  <a:pt x="3410788" y="2084273"/>
                </a:lnTo>
                <a:close/>
                <a:moveTo>
                  <a:pt x="6563205" y="1973448"/>
                </a:moveTo>
                <a:lnTo>
                  <a:pt x="6674030" y="1973448"/>
                </a:lnTo>
                <a:lnTo>
                  <a:pt x="6674030" y="2084273"/>
                </a:lnTo>
                <a:lnTo>
                  <a:pt x="6563205" y="2084273"/>
                </a:lnTo>
                <a:close/>
                <a:moveTo>
                  <a:pt x="5512399" y="1973448"/>
                </a:moveTo>
                <a:lnTo>
                  <a:pt x="5623224" y="1973448"/>
                </a:lnTo>
                <a:lnTo>
                  <a:pt x="5623224" y="2084273"/>
                </a:lnTo>
                <a:lnTo>
                  <a:pt x="5512399" y="2084273"/>
                </a:lnTo>
                <a:close/>
                <a:moveTo>
                  <a:pt x="7614013" y="1973448"/>
                </a:moveTo>
                <a:lnTo>
                  <a:pt x="7724838" y="1973448"/>
                </a:lnTo>
                <a:lnTo>
                  <a:pt x="7724838" y="2084273"/>
                </a:lnTo>
                <a:lnTo>
                  <a:pt x="7614013" y="2084273"/>
                </a:lnTo>
                <a:close/>
                <a:moveTo>
                  <a:pt x="9715629" y="1973448"/>
                </a:moveTo>
                <a:lnTo>
                  <a:pt x="9826454" y="1973448"/>
                </a:lnTo>
                <a:lnTo>
                  <a:pt x="9826454" y="2084273"/>
                </a:lnTo>
                <a:lnTo>
                  <a:pt x="9715629" y="2084273"/>
                </a:lnTo>
                <a:close/>
                <a:moveTo>
                  <a:pt x="8664821" y="1973448"/>
                </a:moveTo>
                <a:lnTo>
                  <a:pt x="8775646" y="1973448"/>
                </a:lnTo>
                <a:lnTo>
                  <a:pt x="8775646" y="2084273"/>
                </a:lnTo>
                <a:lnTo>
                  <a:pt x="8664821" y="2084273"/>
                </a:lnTo>
                <a:close/>
                <a:moveTo>
                  <a:pt x="11817249" y="1973448"/>
                </a:moveTo>
                <a:lnTo>
                  <a:pt x="11928074" y="1973448"/>
                </a:lnTo>
                <a:lnTo>
                  <a:pt x="11928074" y="2084273"/>
                </a:lnTo>
                <a:lnTo>
                  <a:pt x="11817249" y="2084273"/>
                </a:lnTo>
                <a:close/>
                <a:moveTo>
                  <a:pt x="10766437" y="1973448"/>
                </a:moveTo>
                <a:lnTo>
                  <a:pt x="10877262" y="1973448"/>
                </a:lnTo>
                <a:lnTo>
                  <a:pt x="10877262" y="2084273"/>
                </a:lnTo>
                <a:lnTo>
                  <a:pt x="10766437" y="2084273"/>
                </a:lnTo>
                <a:close/>
                <a:moveTo>
                  <a:pt x="3441643" y="1557959"/>
                </a:moveTo>
                <a:lnTo>
                  <a:pt x="2968431" y="2031169"/>
                </a:lnTo>
                <a:lnTo>
                  <a:pt x="3437348" y="2500070"/>
                </a:lnTo>
                <a:lnTo>
                  <a:pt x="3497959" y="2500070"/>
                </a:lnTo>
                <a:lnTo>
                  <a:pt x="3966865" y="2031168"/>
                </a:lnTo>
                <a:lnTo>
                  <a:pt x="3493665" y="1557959"/>
                </a:lnTo>
                <a:close/>
                <a:moveTo>
                  <a:pt x="2390961" y="1557959"/>
                </a:moveTo>
                <a:lnTo>
                  <a:pt x="1917745" y="2031169"/>
                </a:lnTo>
                <a:lnTo>
                  <a:pt x="2386665" y="2500070"/>
                </a:lnTo>
                <a:lnTo>
                  <a:pt x="2447277" y="2500070"/>
                </a:lnTo>
                <a:lnTo>
                  <a:pt x="2916189" y="2031169"/>
                </a:lnTo>
                <a:lnTo>
                  <a:pt x="2442980" y="1557959"/>
                </a:lnTo>
                <a:close/>
                <a:moveTo>
                  <a:pt x="1340273" y="1557959"/>
                </a:moveTo>
                <a:lnTo>
                  <a:pt x="867066" y="2031167"/>
                </a:lnTo>
                <a:lnTo>
                  <a:pt x="1335980" y="2500070"/>
                </a:lnTo>
                <a:lnTo>
                  <a:pt x="1396589" y="2500070"/>
                </a:lnTo>
                <a:lnTo>
                  <a:pt x="1865501" y="2031169"/>
                </a:lnTo>
                <a:lnTo>
                  <a:pt x="1392293" y="1557959"/>
                </a:lnTo>
                <a:close/>
                <a:moveTo>
                  <a:pt x="5542986" y="1557958"/>
                </a:moveTo>
                <a:lnTo>
                  <a:pt x="5069790" y="2031167"/>
                </a:lnTo>
                <a:lnTo>
                  <a:pt x="5538694" y="2500070"/>
                </a:lnTo>
                <a:lnTo>
                  <a:pt x="5599302" y="2500070"/>
                </a:lnTo>
                <a:lnTo>
                  <a:pt x="6068206" y="2031166"/>
                </a:lnTo>
                <a:lnTo>
                  <a:pt x="5595011" y="1557958"/>
                </a:lnTo>
                <a:close/>
                <a:moveTo>
                  <a:pt x="4492305" y="1557958"/>
                </a:moveTo>
                <a:lnTo>
                  <a:pt x="4019109" y="2031168"/>
                </a:lnTo>
                <a:lnTo>
                  <a:pt x="4488010" y="2500070"/>
                </a:lnTo>
                <a:lnTo>
                  <a:pt x="4548620" y="2500070"/>
                </a:lnTo>
                <a:lnTo>
                  <a:pt x="5017539" y="2031167"/>
                </a:lnTo>
                <a:lnTo>
                  <a:pt x="4544326" y="1557958"/>
                </a:lnTo>
                <a:close/>
                <a:moveTo>
                  <a:pt x="7644337" y="1557958"/>
                </a:moveTo>
                <a:lnTo>
                  <a:pt x="7171129" y="2031167"/>
                </a:lnTo>
                <a:lnTo>
                  <a:pt x="7640044" y="2500070"/>
                </a:lnTo>
                <a:lnTo>
                  <a:pt x="7700653" y="2500070"/>
                </a:lnTo>
                <a:lnTo>
                  <a:pt x="8169569" y="2031167"/>
                </a:lnTo>
                <a:lnTo>
                  <a:pt x="7696361" y="1557958"/>
                </a:lnTo>
                <a:close/>
                <a:moveTo>
                  <a:pt x="6593656" y="1557958"/>
                </a:moveTo>
                <a:lnTo>
                  <a:pt x="6120450" y="2031165"/>
                </a:lnTo>
                <a:lnTo>
                  <a:pt x="6589366" y="2500070"/>
                </a:lnTo>
                <a:lnTo>
                  <a:pt x="6649970" y="2500070"/>
                </a:lnTo>
                <a:lnTo>
                  <a:pt x="7118885" y="2031167"/>
                </a:lnTo>
                <a:lnTo>
                  <a:pt x="6645676" y="1557958"/>
                </a:lnTo>
                <a:close/>
                <a:moveTo>
                  <a:pt x="9745703" y="1557958"/>
                </a:moveTo>
                <a:lnTo>
                  <a:pt x="9272494" y="2031167"/>
                </a:lnTo>
                <a:lnTo>
                  <a:pt x="9741408" y="2500070"/>
                </a:lnTo>
                <a:lnTo>
                  <a:pt x="9802016" y="2500070"/>
                </a:lnTo>
                <a:lnTo>
                  <a:pt x="10270931" y="2031167"/>
                </a:lnTo>
                <a:lnTo>
                  <a:pt x="9797723" y="1557958"/>
                </a:lnTo>
                <a:close/>
                <a:moveTo>
                  <a:pt x="8695019" y="1557958"/>
                </a:moveTo>
                <a:lnTo>
                  <a:pt x="8221812" y="2031166"/>
                </a:lnTo>
                <a:lnTo>
                  <a:pt x="8690730" y="2500070"/>
                </a:lnTo>
                <a:lnTo>
                  <a:pt x="8751334" y="2500070"/>
                </a:lnTo>
                <a:lnTo>
                  <a:pt x="9220250" y="2031166"/>
                </a:lnTo>
                <a:lnTo>
                  <a:pt x="8747043" y="1557958"/>
                </a:lnTo>
                <a:close/>
                <a:moveTo>
                  <a:pt x="10796383" y="1557958"/>
                </a:moveTo>
                <a:lnTo>
                  <a:pt x="10323175" y="2031166"/>
                </a:lnTo>
                <a:lnTo>
                  <a:pt x="10792091" y="2500070"/>
                </a:lnTo>
                <a:lnTo>
                  <a:pt x="10852696" y="2500070"/>
                </a:lnTo>
                <a:lnTo>
                  <a:pt x="11321614" y="2031164"/>
                </a:lnTo>
                <a:lnTo>
                  <a:pt x="10848409" y="1557958"/>
                </a:lnTo>
                <a:close/>
                <a:moveTo>
                  <a:pt x="783781" y="1447135"/>
                </a:moveTo>
                <a:lnTo>
                  <a:pt x="894606" y="1447135"/>
                </a:lnTo>
                <a:lnTo>
                  <a:pt x="894606" y="1557959"/>
                </a:lnTo>
                <a:lnTo>
                  <a:pt x="783781" y="1557959"/>
                </a:lnTo>
                <a:close/>
                <a:moveTo>
                  <a:pt x="1834586" y="1447134"/>
                </a:moveTo>
                <a:lnTo>
                  <a:pt x="1945411" y="1447134"/>
                </a:lnTo>
                <a:lnTo>
                  <a:pt x="1945411" y="1557959"/>
                </a:lnTo>
                <a:lnTo>
                  <a:pt x="1834586" y="1557959"/>
                </a:lnTo>
                <a:close/>
                <a:moveTo>
                  <a:pt x="4987002" y="1447134"/>
                </a:moveTo>
                <a:lnTo>
                  <a:pt x="5097832" y="1447134"/>
                </a:lnTo>
                <a:lnTo>
                  <a:pt x="5097832" y="1557958"/>
                </a:lnTo>
                <a:lnTo>
                  <a:pt x="4987002" y="1557958"/>
                </a:lnTo>
                <a:close/>
                <a:moveTo>
                  <a:pt x="3936204" y="1447134"/>
                </a:moveTo>
                <a:lnTo>
                  <a:pt x="4047028" y="1447134"/>
                </a:lnTo>
                <a:lnTo>
                  <a:pt x="4047028" y="1557959"/>
                </a:lnTo>
                <a:lnTo>
                  <a:pt x="3936204" y="1557959"/>
                </a:lnTo>
                <a:close/>
                <a:moveTo>
                  <a:pt x="2885398" y="1447134"/>
                </a:moveTo>
                <a:lnTo>
                  <a:pt x="2996224" y="1447134"/>
                </a:lnTo>
                <a:lnTo>
                  <a:pt x="2996224" y="1557959"/>
                </a:lnTo>
                <a:lnTo>
                  <a:pt x="2885398" y="1557959"/>
                </a:lnTo>
                <a:close/>
                <a:moveTo>
                  <a:pt x="6037801" y="1447133"/>
                </a:moveTo>
                <a:lnTo>
                  <a:pt x="6148626" y="1447133"/>
                </a:lnTo>
                <a:lnTo>
                  <a:pt x="6148626" y="1557958"/>
                </a:lnTo>
                <a:lnTo>
                  <a:pt x="6037801" y="1557958"/>
                </a:lnTo>
                <a:close/>
                <a:moveTo>
                  <a:pt x="9190225" y="1447133"/>
                </a:moveTo>
                <a:lnTo>
                  <a:pt x="9301050" y="1447133"/>
                </a:lnTo>
                <a:lnTo>
                  <a:pt x="9301050" y="1557958"/>
                </a:lnTo>
                <a:lnTo>
                  <a:pt x="9190225" y="1557958"/>
                </a:lnTo>
                <a:close/>
                <a:moveTo>
                  <a:pt x="8139417" y="1447133"/>
                </a:moveTo>
                <a:lnTo>
                  <a:pt x="8250242" y="1447133"/>
                </a:lnTo>
                <a:lnTo>
                  <a:pt x="8250242" y="1557958"/>
                </a:lnTo>
                <a:lnTo>
                  <a:pt x="8139417" y="1557958"/>
                </a:lnTo>
                <a:close/>
                <a:moveTo>
                  <a:pt x="7088609" y="1447133"/>
                </a:moveTo>
                <a:lnTo>
                  <a:pt x="7199434" y="1447133"/>
                </a:lnTo>
                <a:lnTo>
                  <a:pt x="7199434" y="1557958"/>
                </a:lnTo>
                <a:lnTo>
                  <a:pt x="7088609" y="1557958"/>
                </a:lnTo>
                <a:close/>
                <a:moveTo>
                  <a:pt x="10241033" y="1447133"/>
                </a:moveTo>
                <a:lnTo>
                  <a:pt x="10351858" y="1447133"/>
                </a:lnTo>
                <a:lnTo>
                  <a:pt x="10351858" y="1557957"/>
                </a:lnTo>
                <a:lnTo>
                  <a:pt x="10241033" y="1557957"/>
                </a:lnTo>
                <a:close/>
                <a:moveTo>
                  <a:pt x="11291841" y="1447133"/>
                </a:moveTo>
                <a:lnTo>
                  <a:pt x="11402666" y="1447133"/>
                </a:lnTo>
                <a:lnTo>
                  <a:pt x="11402666" y="1557957"/>
                </a:lnTo>
                <a:lnTo>
                  <a:pt x="11291841" y="1557957"/>
                </a:lnTo>
                <a:close/>
                <a:moveTo>
                  <a:pt x="2942310" y="1006607"/>
                </a:moveTo>
                <a:lnTo>
                  <a:pt x="2470820" y="1478100"/>
                </a:lnTo>
                <a:lnTo>
                  <a:pt x="2470820" y="1533556"/>
                </a:lnTo>
                <a:lnTo>
                  <a:pt x="2942310" y="2005047"/>
                </a:lnTo>
                <a:lnTo>
                  <a:pt x="3410804" y="1536556"/>
                </a:lnTo>
                <a:lnTo>
                  <a:pt x="3410804" y="1475099"/>
                </a:lnTo>
                <a:close/>
                <a:moveTo>
                  <a:pt x="1891623" y="1006607"/>
                </a:moveTo>
                <a:lnTo>
                  <a:pt x="1420008" y="1478224"/>
                </a:lnTo>
                <a:lnTo>
                  <a:pt x="1420008" y="1533431"/>
                </a:lnTo>
                <a:lnTo>
                  <a:pt x="1891623" y="2005047"/>
                </a:lnTo>
                <a:lnTo>
                  <a:pt x="2359996" y="1536681"/>
                </a:lnTo>
                <a:lnTo>
                  <a:pt x="2359996" y="1474975"/>
                </a:lnTo>
                <a:close/>
                <a:moveTo>
                  <a:pt x="840943" y="1006607"/>
                </a:moveTo>
                <a:lnTo>
                  <a:pt x="369202" y="1478351"/>
                </a:lnTo>
                <a:lnTo>
                  <a:pt x="369202" y="1533303"/>
                </a:lnTo>
                <a:lnTo>
                  <a:pt x="840944" y="2005046"/>
                </a:lnTo>
                <a:lnTo>
                  <a:pt x="1309184" y="1536806"/>
                </a:lnTo>
                <a:lnTo>
                  <a:pt x="1309184" y="1474850"/>
                </a:lnTo>
                <a:close/>
                <a:moveTo>
                  <a:pt x="3992987" y="1006606"/>
                </a:moveTo>
                <a:lnTo>
                  <a:pt x="3521631" y="1477974"/>
                </a:lnTo>
                <a:lnTo>
                  <a:pt x="3521631" y="1533680"/>
                </a:lnTo>
                <a:lnTo>
                  <a:pt x="3992986" y="2005046"/>
                </a:lnTo>
                <a:lnTo>
                  <a:pt x="4461598" y="1536423"/>
                </a:lnTo>
                <a:lnTo>
                  <a:pt x="4461598" y="1475230"/>
                </a:lnTo>
                <a:close/>
                <a:moveTo>
                  <a:pt x="6094326" y="1006605"/>
                </a:moveTo>
                <a:lnTo>
                  <a:pt x="5623230" y="1477714"/>
                </a:lnTo>
                <a:lnTo>
                  <a:pt x="5623230" y="1533934"/>
                </a:lnTo>
                <a:lnTo>
                  <a:pt x="6094328" y="2005044"/>
                </a:lnTo>
                <a:lnTo>
                  <a:pt x="6563205" y="1536166"/>
                </a:lnTo>
                <a:lnTo>
                  <a:pt x="6563205" y="1475487"/>
                </a:lnTo>
                <a:close/>
                <a:moveTo>
                  <a:pt x="9246371" y="1006604"/>
                </a:moveTo>
                <a:lnTo>
                  <a:pt x="8775646" y="1477332"/>
                </a:lnTo>
                <a:lnTo>
                  <a:pt x="8775646" y="1534319"/>
                </a:lnTo>
                <a:lnTo>
                  <a:pt x="9246371" y="2005045"/>
                </a:lnTo>
                <a:lnTo>
                  <a:pt x="9715629" y="1535786"/>
                </a:lnTo>
                <a:lnTo>
                  <a:pt x="9715629" y="1475864"/>
                </a:lnTo>
                <a:close/>
                <a:moveTo>
                  <a:pt x="5043669" y="1006604"/>
                </a:moveTo>
                <a:lnTo>
                  <a:pt x="4572422" y="1477843"/>
                </a:lnTo>
                <a:lnTo>
                  <a:pt x="4572422" y="1533811"/>
                </a:lnTo>
                <a:lnTo>
                  <a:pt x="5043664" y="2005045"/>
                </a:lnTo>
                <a:lnTo>
                  <a:pt x="5512407" y="1536296"/>
                </a:lnTo>
                <a:lnTo>
                  <a:pt x="5512407" y="1475351"/>
                </a:lnTo>
                <a:close/>
                <a:moveTo>
                  <a:pt x="11347735" y="1006604"/>
                </a:moveTo>
                <a:lnTo>
                  <a:pt x="10877262" y="1477079"/>
                </a:lnTo>
                <a:lnTo>
                  <a:pt x="10877262" y="1534567"/>
                </a:lnTo>
                <a:lnTo>
                  <a:pt x="11347736" y="2005041"/>
                </a:lnTo>
                <a:lnTo>
                  <a:pt x="11817249" y="1535528"/>
                </a:lnTo>
                <a:lnTo>
                  <a:pt x="11817249" y="1476120"/>
                </a:lnTo>
                <a:close/>
                <a:moveTo>
                  <a:pt x="8195690" y="1006604"/>
                </a:moveTo>
                <a:lnTo>
                  <a:pt x="7724838" y="1477458"/>
                </a:lnTo>
                <a:lnTo>
                  <a:pt x="7724838" y="1534191"/>
                </a:lnTo>
                <a:lnTo>
                  <a:pt x="8195691" y="2005044"/>
                </a:lnTo>
                <a:lnTo>
                  <a:pt x="8664821" y="1535914"/>
                </a:lnTo>
                <a:lnTo>
                  <a:pt x="8664821" y="1475736"/>
                </a:lnTo>
                <a:close/>
                <a:moveTo>
                  <a:pt x="7145009" y="1006604"/>
                </a:moveTo>
                <a:lnTo>
                  <a:pt x="6674030" y="1477584"/>
                </a:lnTo>
                <a:lnTo>
                  <a:pt x="6674030" y="1534069"/>
                </a:lnTo>
                <a:lnTo>
                  <a:pt x="7145007" y="2005046"/>
                </a:lnTo>
                <a:lnTo>
                  <a:pt x="7614013" y="1536039"/>
                </a:lnTo>
                <a:lnTo>
                  <a:pt x="7614013" y="1475610"/>
                </a:lnTo>
                <a:close/>
                <a:moveTo>
                  <a:pt x="10297056" y="1006603"/>
                </a:moveTo>
                <a:lnTo>
                  <a:pt x="9826454" y="1477207"/>
                </a:lnTo>
                <a:lnTo>
                  <a:pt x="9826454" y="1534445"/>
                </a:lnTo>
                <a:lnTo>
                  <a:pt x="10297053" y="2005045"/>
                </a:lnTo>
                <a:lnTo>
                  <a:pt x="10766437" y="1535660"/>
                </a:lnTo>
                <a:lnTo>
                  <a:pt x="10766437" y="1475986"/>
                </a:lnTo>
                <a:close/>
                <a:moveTo>
                  <a:pt x="258361" y="922634"/>
                </a:moveTo>
                <a:lnTo>
                  <a:pt x="369186" y="922634"/>
                </a:lnTo>
                <a:lnTo>
                  <a:pt x="369186" y="1033459"/>
                </a:lnTo>
                <a:lnTo>
                  <a:pt x="258361" y="1033459"/>
                </a:lnTo>
                <a:close/>
                <a:moveTo>
                  <a:pt x="2359977" y="922633"/>
                </a:moveTo>
                <a:lnTo>
                  <a:pt x="2470802" y="922633"/>
                </a:lnTo>
                <a:lnTo>
                  <a:pt x="2470802" y="1033458"/>
                </a:lnTo>
                <a:lnTo>
                  <a:pt x="2359977" y="1033458"/>
                </a:lnTo>
                <a:close/>
                <a:moveTo>
                  <a:pt x="1309169" y="922633"/>
                </a:moveTo>
                <a:lnTo>
                  <a:pt x="1419993" y="922633"/>
                </a:lnTo>
                <a:lnTo>
                  <a:pt x="1419993" y="1033458"/>
                </a:lnTo>
                <a:lnTo>
                  <a:pt x="1309169" y="1033458"/>
                </a:lnTo>
                <a:close/>
                <a:moveTo>
                  <a:pt x="5512398" y="922633"/>
                </a:moveTo>
                <a:lnTo>
                  <a:pt x="5623223" y="922633"/>
                </a:lnTo>
                <a:lnTo>
                  <a:pt x="5623223" y="1033458"/>
                </a:lnTo>
                <a:lnTo>
                  <a:pt x="5512398" y="1033458"/>
                </a:lnTo>
                <a:close/>
                <a:moveTo>
                  <a:pt x="4461591" y="922633"/>
                </a:moveTo>
                <a:lnTo>
                  <a:pt x="4572415" y="922633"/>
                </a:lnTo>
                <a:lnTo>
                  <a:pt x="4572415" y="1033458"/>
                </a:lnTo>
                <a:lnTo>
                  <a:pt x="4461591" y="1033458"/>
                </a:lnTo>
                <a:close/>
                <a:moveTo>
                  <a:pt x="3410785" y="922633"/>
                </a:moveTo>
                <a:lnTo>
                  <a:pt x="3521610" y="922633"/>
                </a:lnTo>
                <a:lnTo>
                  <a:pt x="3521610" y="1033458"/>
                </a:lnTo>
                <a:lnTo>
                  <a:pt x="3410785" y="1033458"/>
                </a:lnTo>
                <a:close/>
                <a:moveTo>
                  <a:pt x="7614013" y="922633"/>
                </a:moveTo>
                <a:lnTo>
                  <a:pt x="7724838" y="922633"/>
                </a:lnTo>
                <a:lnTo>
                  <a:pt x="7724838" y="1033458"/>
                </a:lnTo>
                <a:lnTo>
                  <a:pt x="7614013" y="1033458"/>
                </a:lnTo>
                <a:close/>
                <a:moveTo>
                  <a:pt x="6563205" y="922633"/>
                </a:moveTo>
                <a:lnTo>
                  <a:pt x="6674030" y="922633"/>
                </a:lnTo>
                <a:lnTo>
                  <a:pt x="6674030" y="1033458"/>
                </a:lnTo>
                <a:lnTo>
                  <a:pt x="6563205" y="1033458"/>
                </a:lnTo>
                <a:close/>
                <a:moveTo>
                  <a:pt x="10766437" y="922633"/>
                </a:moveTo>
                <a:lnTo>
                  <a:pt x="10877262" y="922633"/>
                </a:lnTo>
                <a:lnTo>
                  <a:pt x="10877262" y="1033458"/>
                </a:lnTo>
                <a:lnTo>
                  <a:pt x="10766437" y="1033458"/>
                </a:lnTo>
                <a:close/>
                <a:moveTo>
                  <a:pt x="9715629" y="922633"/>
                </a:moveTo>
                <a:lnTo>
                  <a:pt x="9826454" y="922633"/>
                </a:lnTo>
                <a:lnTo>
                  <a:pt x="9826454" y="1033458"/>
                </a:lnTo>
                <a:lnTo>
                  <a:pt x="9715629" y="1033458"/>
                </a:lnTo>
                <a:close/>
                <a:moveTo>
                  <a:pt x="8664821" y="922633"/>
                </a:moveTo>
                <a:lnTo>
                  <a:pt x="8775646" y="922633"/>
                </a:lnTo>
                <a:lnTo>
                  <a:pt x="8775646" y="1033458"/>
                </a:lnTo>
                <a:lnTo>
                  <a:pt x="8664821" y="1033458"/>
                </a:lnTo>
                <a:close/>
                <a:moveTo>
                  <a:pt x="11817249" y="922633"/>
                </a:moveTo>
                <a:lnTo>
                  <a:pt x="11928074" y="922633"/>
                </a:lnTo>
                <a:lnTo>
                  <a:pt x="11928074" y="1033458"/>
                </a:lnTo>
                <a:lnTo>
                  <a:pt x="11817249" y="1033458"/>
                </a:lnTo>
                <a:close/>
                <a:moveTo>
                  <a:pt x="1337485" y="510062"/>
                </a:moveTo>
                <a:lnTo>
                  <a:pt x="867065" y="980486"/>
                </a:lnTo>
                <a:lnTo>
                  <a:pt x="1333712" y="1447134"/>
                </a:lnTo>
                <a:lnTo>
                  <a:pt x="1398855" y="1447134"/>
                </a:lnTo>
                <a:lnTo>
                  <a:pt x="1865501" y="980486"/>
                </a:lnTo>
                <a:lnTo>
                  <a:pt x="1395081" y="510062"/>
                </a:lnTo>
                <a:close/>
                <a:moveTo>
                  <a:pt x="2388173" y="510062"/>
                </a:moveTo>
                <a:lnTo>
                  <a:pt x="1917745" y="980486"/>
                </a:lnTo>
                <a:lnTo>
                  <a:pt x="2384399" y="1447134"/>
                </a:lnTo>
                <a:lnTo>
                  <a:pt x="2449542" y="1447134"/>
                </a:lnTo>
                <a:lnTo>
                  <a:pt x="2916189" y="980486"/>
                </a:lnTo>
                <a:lnTo>
                  <a:pt x="2445767" y="510062"/>
                </a:lnTo>
                <a:close/>
                <a:moveTo>
                  <a:pt x="3438856" y="510062"/>
                </a:moveTo>
                <a:lnTo>
                  <a:pt x="2968432" y="980486"/>
                </a:lnTo>
                <a:lnTo>
                  <a:pt x="3435083" y="1447134"/>
                </a:lnTo>
                <a:lnTo>
                  <a:pt x="3500228" y="1447134"/>
                </a:lnTo>
                <a:lnTo>
                  <a:pt x="3966865" y="980485"/>
                </a:lnTo>
                <a:lnTo>
                  <a:pt x="3496454" y="510062"/>
                </a:lnTo>
                <a:close/>
                <a:moveTo>
                  <a:pt x="4489518" y="510062"/>
                </a:moveTo>
                <a:lnTo>
                  <a:pt x="4019109" y="980485"/>
                </a:lnTo>
                <a:lnTo>
                  <a:pt x="4485744" y="1447134"/>
                </a:lnTo>
                <a:lnTo>
                  <a:pt x="4550887" y="1447134"/>
                </a:lnTo>
                <a:lnTo>
                  <a:pt x="5017543" y="980483"/>
                </a:lnTo>
                <a:lnTo>
                  <a:pt x="4547118" y="510062"/>
                </a:lnTo>
                <a:close/>
                <a:moveTo>
                  <a:pt x="5540201" y="510062"/>
                </a:moveTo>
                <a:lnTo>
                  <a:pt x="5069792" y="980483"/>
                </a:lnTo>
                <a:lnTo>
                  <a:pt x="5536431" y="1447134"/>
                </a:lnTo>
                <a:lnTo>
                  <a:pt x="5601567" y="1447134"/>
                </a:lnTo>
                <a:lnTo>
                  <a:pt x="6068204" y="980484"/>
                </a:lnTo>
                <a:lnTo>
                  <a:pt x="5597797" y="510062"/>
                </a:lnTo>
                <a:close/>
                <a:moveTo>
                  <a:pt x="6590867" y="510062"/>
                </a:moveTo>
                <a:lnTo>
                  <a:pt x="6120447" y="980484"/>
                </a:lnTo>
                <a:lnTo>
                  <a:pt x="6587095" y="1447133"/>
                </a:lnTo>
                <a:lnTo>
                  <a:pt x="6652238" y="1447133"/>
                </a:lnTo>
                <a:lnTo>
                  <a:pt x="7118887" y="980483"/>
                </a:lnTo>
                <a:lnTo>
                  <a:pt x="6648468" y="510062"/>
                </a:lnTo>
                <a:close/>
                <a:moveTo>
                  <a:pt x="7641550" y="510061"/>
                </a:moveTo>
                <a:lnTo>
                  <a:pt x="7171131" y="980482"/>
                </a:lnTo>
                <a:lnTo>
                  <a:pt x="7637780" y="1447133"/>
                </a:lnTo>
                <a:lnTo>
                  <a:pt x="7702919" y="1447133"/>
                </a:lnTo>
                <a:lnTo>
                  <a:pt x="8169568" y="980483"/>
                </a:lnTo>
                <a:lnTo>
                  <a:pt x="7699149" y="510061"/>
                </a:lnTo>
                <a:close/>
                <a:moveTo>
                  <a:pt x="8692232" y="510061"/>
                </a:moveTo>
                <a:lnTo>
                  <a:pt x="8221811" y="980484"/>
                </a:lnTo>
                <a:lnTo>
                  <a:pt x="8688459" y="1447133"/>
                </a:lnTo>
                <a:lnTo>
                  <a:pt x="8753603" y="1447133"/>
                </a:lnTo>
                <a:lnTo>
                  <a:pt x="9220250" y="980484"/>
                </a:lnTo>
                <a:lnTo>
                  <a:pt x="8749829" y="510061"/>
                </a:lnTo>
                <a:close/>
                <a:moveTo>
                  <a:pt x="10793597" y="510061"/>
                </a:moveTo>
                <a:lnTo>
                  <a:pt x="10323178" y="980482"/>
                </a:lnTo>
                <a:lnTo>
                  <a:pt x="10789828" y="1447133"/>
                </a:lnTo>
                <a:lnTo>
                  <a:pt x="10854964" y="1447133"/>
                </a:lnTo>
                <a:lnTo>
                  <a:pt x="11321613" y="980483"/>
                </a:lnTo>
                <a:lnTo>
                  <a:pt x="10851193" y="510061"/>
                </a:lnTo>
                <a:close/>
                <a:moveTo>
                  <a:pt x="9742913" y="510061"/>
                </a:moveTo>
                <a:lnTo>
                  <a:pt x="9272493" y="980483"/>
                </a:lnTo>
                <a:lnTo>
                  <a:pt x="9739141" y="1447133"/>
                </a:lnTo>
                <a:lnTo>
                  <a:pt x="9804283" y="1447133"/>
                </a:lnTo>
                <a:lnTo>
                  <a:pt x="10270933" y="980481"/>
                </a:lnTo>
                <a:lnTo>
                  <a:pt x="9800515" y="510061"/>
                </a:lnTo>
                <a:close/>
                <a:moveTo>
                  <a:pt x="783785" y="399238"/>
                </a:moveTo>
                <a:lnTo>
                  <a:pt x="894609" y="399238"/>
                </a:lnTo>
                <a:lnTo>
                  <a:pt x="894609" y="510062"/>
                </a:lnTo>
                <a:lnTo>
                  <a:pt x="783785" y="510062"/>
                </a:lnTo>
                <a:close/>
                <a:moveTo>
                  <a:pt x="2885401" y="399237"/>
                </a:moveTo>
                <a:lnTo>
                  <a:pt x="2996227" y="399237"/>
                </a:lnTo>
                <a:lnTo>
                  <a:pt x="2996227" y="510062"/>
                </a:lnTo>
                <a:lnTo>
                  <a:pt x="2885401" y="510062"/>
                </a:lnTo>
                <a:close/>
                <a:moveTo>
                  <a:pt x="1834590" y="399237"/>
                </a:moveTo>
                <a:lnTo>
                  <a:pt x="1945415" y="399237"/>
                </a:lnTo>
                <a:lnTo>
                  <a:pt x="1945415" y="510062"/>
                </a:lnTo>
                <a:lnTo>
                  <a:pt x="1834590" y="510062"/>
                </a:lnTo>
                <a:close/>
                <a:moveTo>
                  <a:pt x="3936208" y="399237"/>
                </a:moveTo>
                <a:lnTo>
                  <a:pt x="4047032" y="399237"/>
                </a:lnTo>
                <a:lnTo>
                  <a:pt x="4047032" y="510062"/>
                </a:lnTo>
                <a:lnTo>
                  <a:pt x="3936208" y="510062"/>
                </a:lnTo>
                <a:close/>
                <a:moveTo>
                  <a:pt x="4987004" y="399237"/>
                </a:moveTo>
                <a:lnTo>
                  <a:pt x="5097834" y="399237"/>
                </a:lnTo>
                <a:lnTo>
                  <a:pt x="5097834" y="510062"/>
                </a:lnTo>
                <a:lnTo>
                  <a:pt x="4987004" y="510062"/>
                </a:lnTo>
                <a:close/>
                <a:moveTo>
                  <a:pt x="6037802" y="399237"/>
                </a:moveTo>
                <a:lnTo>
                  <a:pt x="6148626" y="399237"/>
                </a:lnTo>
                <a:lnTo>
                  <a:pt x="6148626" y="510062"/>
                </a:lnTo>
                <a:lnTo>
                  <a:pt x="6037802" y="510062"/>
                </a:lnTo>
                <a:close/>
                <a:moveTo>
                  <a:pt x="7088609" y="399237"/>
                </a:moveTo>
                <a:lnTo>
                  <a:pt x="7199434" y="399237"/>
                </a:lnTo>
                <a:lnTo>
                  <a:pt x="7199434" y="510061"/>
                </a:lnTo>
                <a:lnTo>
                  <a:pt x="7088609" y="510061"/>
                </a:lnTo>
                <a:close/>
                <a:moveTo>
                  <a:pt x="8139417" y="399237"/>
                </a:moveTo>
                <a:lnTo>
                  <a:pt x="8250242" y="399237"/>
                </a:lnTo>
                <a:lnTo>
                  <a:pt x="8250242" y="510061"/>
                </a:lnTo>
                <a:lnTo>
                  <a:pt x="8139417" y="510061"/>
                </a:lnTo>
                <a:close/>
                <a:moveTo>
                  <a:pt x="9190225" y="399236"/>
                </a:moveTo>
                <a:lnTo>
                  <a:pt x="9301050" y="399236"/>
                </a:lnTo>
                <a:lnTo>
                  <a:pt x="9301050" y="510061"/>
                </a:lnTo>
                <a:lnTo>
                  <a:pt x="9190225" y="510061"/>
                </a:lnTo>
                <a:close/>
                <a:moveTo>
                  <a:pt x="10241033" y="399236"/>
                </a:moveTo>
                <a:lnTo>
                  <a:pt x="10351858" y="399236"/>
                </a:lnTo>
                <a:lnTo>
                  <a:pt x="10351858" y="510061"/>
                </a:lnTo>
                <a:lnTo>
                  <a:pt x="10241033" y="510061"/>
                </a:lnTo>
                <a:close/>
                <a:moveTo>
                  <a:pt x="11291841" y="399236"/>
                </a:moveTo>
                <a:lnTo>
                  <a:pt x="11402666" y="399236"/>
                </a:lnTo>
                <a:lnTo>
                  <a:pt x="11402666" y="510061"/>
                </a:lnTo>
                <a:lnTo>
                  <a:pt x="11291841" y="510061"/>
                </a:lnTo>
                <a:close/>
                <a:moveTo>
                  <a:pt x="6138405" y="0"/>
                </a:moveTo>
                <a:lnTo>
                  <a:pt x="6190649" y="0"/>
                </a:lnTo>
                <a:lnTo>
                  <a:pt x="6589887" y="399237"/>
                </a:lnTo>
                <a:lnTo>
                  <a:pt x="6649449" y="399237"/>
                </a:lnTo>
                <a:lnTo>
                  <a:pt x="7048684" y="2"/>
                </a:lnTo>
                <a:lnTo>
                  <a:pt x="7100928" y="2"/>
                </a:lnTo>
                <a:lnTo>
                  <a:pt x="6674030" y="426899"/>
                </a:lnTo>
                <a:lnTo>
                  <a:pt x="6674030" y="483379"/>
                </a:lnTo>
                <a:lnTo>
                  <a:pt x="7145009" y="954361"/>
                </a:lnTo>
                <a:lnTo>
                  <a:pt x="7614013" y="485355"/>
                </a:lnTo>
                <a:lnTo>
                  <a:pt x="7614013" y="424926"/>
                </a:lnTo>
                <a:lnTo>
                  <a:pt x="7189086" y="0"/>
                </a:lnTo>
                <a:lnTo>
                  <a:pt x="7241329" y="0"/>
                </a:lnTo>
                <a:lnTo>
                  <a:pt x="7640566" y="399237"/>
                </a:lnTo>
                <a:lnTo>
                  <a:pt x="7700131" y="399237"/>
                </a:lnTo>
                <a:lnTo>
                  <a:pt x="8099367" y="1"/>
                </a:lnTo>
                <a:lnTo>
                  <a:pt x="8151611" y="1"/>
                </a:lnTo>
                <a:lnTo>
                  <a:pt x="7724838" y="426774"/>
                </a:lnTo>
                <a:lnTo>
                  <a:pt x="7724838" y="483508"/>
                </a:lnTo>
                <a:lnTo>
                  <a:pt x="8195689" y="954363"/>
                </a:lnTo>
                <a:lnTo>
                  <a:pt x="8664821" y="485229"/>
                </a:lnTo>
                <a:lnTo>
                  <a:pt x="8664821" y="425053"/>
                </a:lnTo>
                <a:lnTo>
                  <a:pt x="8239767" y="0"/>
                </a:lnTo>
                <a:lnTo>
                  <a:pt x="8292011" y="0"/>
                </a:lnTo>
                <a:lnTo>
                  <a:pt x="8691248" y="399236"/>
                </a:lnTo>
                <a:lnTo>
                  <a:pt x="8750812" y="399236"/>
                </a:lnTo>
                <a:lnTo>
                  <a:pt x="9150049" y="1"/>
                </a:lnTo>
                <a:lnTo>
                  <a:pt x="9202293" y="1"/>
                </a:lnTo>
                <a:lnTo>
                  <a:pt x="8775646" y="426647"/>
                </a:lnTo>
                <a:lnTo>
                  <a:pt x="8775646" y="483635"/>
                </a:lnTo>
                <a:lnTo>
                  <a:pt x="9246372" y="954363"/>
                </a:lnTo>
                <a:lnTo>
                  <a:pt x="9715629" y="485103"/>
                </a:lnTo>
                <a:lnTo>
                  <a:pt x="9715629" y="425175"/>
                </a:lnTo>
                <a:lnTo>
                  <a:pt x="9290453" y="0"/>
                </a:lnTo>
                <a:lnTo>
                  <a:pt x="9342696" y="0"/>
                </a:lnTo>
                <a:lnTo>
                  <a:pt x="9741934" y="399236"/>
                </a:lnTo>
                <a:lnTo>
                  <a:pt x="9801496" y="399236"/>
                </a:lnTo>
                <a:lnTo>
                  <a:pt x="10200732" y="1"/>
                </a:lnTo>
                <a:lnTo>
                  <a:pt x="10252974" y="1"/>
                </a:lnTo>
                <a:lnTo>
                  <a:pt x="9826454" y="426520"/>
                </a:lnTo>
                <a:lnTo>
                  <a:pt x="9826454" y="483756"/>
                </a:lnTo>
                <a:lnTo>
                  <a:pt x="10297055" y="954360"/>
                </a:lnTo>
                <a:lnTo>
                  <a:pt x="10766437" y="484975"/>
                </a:lnTo>
                <a:lnTo>
                  <a:pt x="10766437" y="425305"/>
                </a:lnTo>
                <a:lnTo>
                  <a:pt x="10341131" y="0"/>
                </a:lnTo>
                <a:lnTo>
                  <a:pt x="10393375" y="0"/>
                </a:lnTo>
                <a:lnTo>
                  <a:pt x="10792612" y="399236"/>
                </a:lnTo>
                <a:lnTo>
                  <a:pt x="10852176" y="399236"/>
                </a:lnTo>
                <a:lnTo>
                  <a:pt x="11251411" y="3"/>
                </a:lnTo>
                <a:lnTo>
                  <a:pt x="11303657" y="3"/>
                </a:lnTo>
                <a:lnTo>
                  <a:pt x="10877262" y="426397"/>
                </a:lnTo>
                <a:lnTo>
                  <a:pt x="10877262" y="483887"/>
                </a:lnTo>
                <a:lnTo>
                  <a:pt x="11347735" y="954362"/>
                </a:lnTo>
                <a:lnTo>
                  <a:pt x="11817249" y="484846"/>
                </a:lnTo>
                <a:lnTo>
                  <a:pt x="11817249" y="425436"/>
                </a:lnTo>
                <a:lnTo>
                  <a:pt x="11391812" y="0"/>
                </a:lnTo>
                <a:lnTo>
                  <a:pt x="11444056" y="0"/>
                </a:lnTo>
                <a:lnTo>
                  <a:pt x="11843293" y="399236"/>
                </a:lnTo>
                <a:lnTo>
                  <a:pt x="11902859" y="399236"/>
                </a:lnTo>
                <a:lnTo>
                  <a:pt x="12191973" y="110123"/>
                </a:lnTo>
                <a:lnTo>
                  <a:pt x="12191973" y="162366"/>
                </a:lnTo>
                <a:lnTo>
                  <a:pt x="11928074" y="426265"/>
                </a:lnTo>
                <a:lnTo>
                  <a:pt x="11928074" y="484017"/>
                </a:lnTo>
                <a:lnTo>
                  <a:pt x="12191974" y="747926"/>
                </a:lnTo>
                <a:lnTo>
                  <a:pt x="12191974" y="800166"/>
                </a:lnTo>
                <a:lnTo>
                  <a:pt x="11901874" y="510061"/>
                </a:lnTo>
                <a:lnTo>
                  <a:pt x="11844278" y="510061"/>
                </a:lnTo>
                <a:lnTo>
                  <a:pt x="11373857" y="980483"/>
                </a:lnTo>
                <a:lnTo>
                  <a:pt x="11840505" y="1447132"/>
                </a:lnTo>
                <a:lnTo>
                  <a:pt x="11905645" y="1447132"/>
                </a:lnTo>
                <a:lnTo>
                  <a:pt x="12191976" y="1160803"/>
                </a:lnTo>
                <a:lnTo>
                  <a:pt x="12191976" y="1213046"/>
                </a:lnTo>
                <a:lnTo>
                  <a:pt x="11928074" y="1476947"/>
                </a:lnTo>
                <a:lnTo>
                  <a:pt x="11928074" y="1534702"/>
                </a:lnTo>
                <a:lnTo>
                  <a:pt x="12191975" y="1798604"/>
                </a:lnTo>
                <a:lnTo>
                  <a:pt x="12191975" y="1850847"/>
                </a:lnTo>
                <a:lnTo>
                  <a:pt x="11899087" y="1557957"/>
                </a:lnTo>
                <a:lnTo>
                  <a:pt x="11847063" y="1557957"/>
                </a:lnTo>
                <a:lnTo>
                  <a:pt x="11373858" y="2031163"/>
                </a:lnTo>
                <a:lnTo>
                  <a:pt x="11842778" y="2500070"/>
                </a:lnTo>
                <a:lnTo>
                  <a:pt x="11903378" y="2500070"/>
                </a:lnTo>
                <a:lnTo>
                  <a:pt x="12191975" y="2211473"/>
                </a:lnTo>
                <a:lnTo>
                  <a:pt x="12191974" y="2263716"/>
                </a:lnTo>
                <a:lnTo>
                  <a:pt x="11928074" y="2527616"/>
                </a:lnTo>
                <a:lnTo>
                  <a:pt x="11928074" y="2585366"/>
                </a:lnTo>
                <a:lnTo>
                  <a:pt x="12191978" y="2849270"/>
                </a:lnTo>
                <a:lnTo>
                  <a:pt x="12191977" y="2901515"/>
                </a:lnTo>
                <a:lnTo>
                  <a:pt x="11901357" y="2610895"/>
                </a:lnTo>
                <a:lnTo>
                  <a:pt x="11844795" y="2610895"/>
                </a:lnTo>
                <a:lnTo>
                  <a:pt x="11373856" y="3081835"/>
                </a:lnTo>
                <a:lnTo>
                  <a:pt x="11843230" y="3551209"/>
                </a:lnTo>
                <a:lnTo>
                  <a:pt x="11902922" y="3551209"/>
                </a:lnTo>
                <a:lnTo>
                  <a:pt x="12191974" y="3262156"/>
                </a:lnTo>
                <a:lnTo>
                  <a:pt x="12191974" y="3314400"/>
                </a:lnTo>
                <a:lnTo>
                  <a:pt x="11928074" y="3578299"/>
                </a:lnTo>
                <a:lnTo>
                  <a:pt x="11928074" y="3636053"/>
                </a:lnTo>
                <a:lnTo>
                  <a:pt x="12191975" y="3899954"/>
                </a:lnTo>
                <a:lnTo>
                  <a:pt x="12191975" y="3952198"/>
                </a:lnTo>
                <a:lnTo>
                  <a:pt x="11901811" y="3662034"/>
                </a:lnTo>
                <a:lnTo>
                  <a:pt x="11844339" y="3662034"/>
                </a:lnTo>
                <a:lnTo>
                  <a:pt x="11373856" y="4132518"/>
                </a:lnTo>
                <a:lnTo>
                  <a:pt x="11813331" y="4571992"/>
                </a:lnTo>
                <a:lnTo>
                  <a:pt x="11761089" y="4571991"/>
                </a:lnTo>
                <a:lnTo>
                  <a:pt x="11347736" y="4158638"/>
                </a:lnTo>
                <a:lnTo>
                  <a:pt x="10934382" y="4571992"/>
                </a:lnTo>
                <a:lnTo>
                  <a:pt x="10882138" y="4571992"/>
                </a:lnTo>
                <a:lnTo>
                  <a:pt x="11321614" y="4132516"/>
                </a:lnTo>
                <a:lnTo>
                  <a:pt x="10851132" y="3662034"/>
                </a:lnTo>
                <a:lnTo>
                  <a:pt x="10793656" y="3662034"/>
                </a:lnTo>
                <a:lnTo>
                  <a:pt x="10323175" y="4132515"/>
                </a:lnTo>
                <a:lnTo>
                  <a:pt x="10762651" y="4571991"/>
                </a:lnTo>
                <a:lnTo>
                  <a:pt x="10710406" y="4571992"/>
                </a:lnTo>
                <a:lnTo>
                  <a:pt x="10297052" y="4158638"/>
                </a:lnTo>
                <a:lnTo>
                  <a:pt x="9883699" y="4571992"/>
                </a:lnTo>
                <a:lnTo>
                  <a:pt x="9831456" y="4571992"/>
                </a:lnTo>
                <a:lnTo>
                  <a:pt x="10270931" y="4132517"/>
                </a:lnTo>
                <a:lnTo>
                  <a:pt x="9800448" y="3662034"/>
                </a:lnTo>
                <a:lnTo>
                  <a:pt x="9742974" y="3662034"/>
                </a:lnTo>
                <a:lnTo>
                  <a:pt x="9272491" y="4132517"/>
                </a:lnTo>
                <a:lnTo>
                  <a:pt x="9711968" y="4571993"/>
                </a:lnTo>
                <a:lnTo>
                  <a:pt x="9659723" y="4571993"/>
                </a:lnTo>
                <a:lnTo>
                  <a:pt x="9246369" y="4158639"/>
                </a:lnTo>
                <a:lnTo>
                  <a:pt x="8833016" y="4571992"/>
                </a:lnTo>
                <a:lnTo>
                  <a:pt x="8780772" y="4571992"/>
                </a:lnTo>
                <a:lnTo>
                  <a:pt x="9220247" y="4132517"/>
                </a:lnTo>
                <a:lnTo>
                  <a:pt x="8749764" y="3662034"/>
                </a:lnTo>
                <a:lnTo>
                  <a:pt x="8692294" y="3662034"/>
                </a:lnTo>
                <a:lnTo>
                  <a:pt x="8221812" y="4132516"/>
                </a:lnTo>
                <a:lnTo>
                  <a:pt x="8661288" y="4571992"/>
                </a:lnTo>
                <a:lnTo>
                  <a:pt x="8609042" y="4571992"/>
                </a:lnTo>
                <a:lnTo>
                  <a:pt x="8195689" y="4158639"/>
                </a:lnTo>
                <a:lnTo>
                  <a:pt x="7782334" y="4571994"/>
                </a:lnTo>
                <a:lnTo>
                  <a:pt x="7730092" y="4571994"/>
                </a:lnTo>
                <a:lnTo>
                  <a:pt x="8169568" y="4132518"/>
                </a:lnTo>
                <a:lnTo>
                  <a:pt x="7699085" y="3662034"/>
                </a:lnTo>
                <a:lnTo>
                  <a:pt x="7641614" y="3662034"/>
                </a:lnTo>
                <a:lnTo>
                  <a:pt x="7171129" y="4132518"/>
                </a:lnTo>
                <a:lnTo>
                  <a:pt x="7610604" y="4571993"/>
                </a:lnTo>
                <a:lnTo>
                  <a:pt x="7558360" y="4571993"/>
                </a:lnTo>
                <a:lnTo>
                  <a:pt x="7145007" y="4158640"/>
                </a:lnTo>
                <a:lnTo>
                  <a:pt x="6731655" y="4571993"/>
                </a:lnTo>
                <a:lnTo>
                  <a:pt x="6679410" y="4571993"/>
                </a:lnTo>
                <a:lnTo>
                  <a:pt x="7118885" y="4132518"/>
                </a:lnTo>
                <a:lnTo>
                  <a:pt x="6648402" y="3662034"/>
                </a:lnTo>
                <a:lnTo>
                  <a:pt x="6590932" y="3662034"/>
                </a:lnTo>
                <a:lnTo>
                  <a:pt x="6120448" y="4132519"/>
                </a:lnTo>
                <a:lnTo>
                  <a:pt x="6559922" y="4571993"/>
                </a:lnTo>
                <a:lnTo>
                  <a:pt x="6507678" y="4571993"/>
                </a:lnTo>
                <a:lnTo>
                  <a:pt x="6094326" y="4158641"/>
                </a:lnTo>
                <a:lnTo>
                  <a:pt x="5680985" y="4571992"/>
                </a:lnTo>
                <a:lnTo>
                  <a:pt x="5628744" y="4571992"/>
                </a:lnTo>
                <a:lnTo>
                  <a:pt x="6068205" y="4132519"/>
                </a:lnTo>
                <a:lnTo>
                  <a:pt x="5597731" y="3662034"/>
                </a:lnTo>
                <a:lnTo>
                  <a:pt x="5540263" y="3662034"/>
                </a:lnTo>
                <a:lnTo>
                  <a:pt x="5069789" y="4132518"/>
                </a:lnTo>
                <a:lnTo>
                  <a:pt x="5509253" y="4571993"/>
                </a:lnTo>
                <a:lnTo>
                  <a:pt x="5457012" y="4571993"/>
                </a:lnTo>
                <a:lnTo>
                  <a:pt x="5043664" y="4158640"/>
                </a:lnTo>
                <a:lnTo>
                  <a:pt x="4630303" y="4571992"/>
                </a:lnTo>
                <a:lnTo>
                  <a:pt x="4578059" y="4571992"/>
                </a:lnTo>
                <a:lnTo>
                  <a:pt x="5017539" y="4132518"/>
                </a:lnTo>
                <a:lnTo>
                  <a:pt x="4547049" y="3662034"/>
                </a:lnTo>
                <a:lnTo>
                  <a:pt x="4489581" y="3662034"/>
                </a:lnTo>
                <a:lnTo>
                  <a:pt x="4019108" y="4132519"/>
                </a:lnTo>
                <a:lnTo>
                  <a:pt x="4458568" y="4571993"/>
                </a:lnTo>
                <a:lnTo>
                  <a:pt x="4406323" y="4571993"/>
                </a:lnTo>
                <a:lnTo>
                  <a:pt x="3992985" y="4158641"/>
                </a:lnTo>
                <a:lnTo>
                  <a:pt x="3579645" y="4571992"/>
                </a:lnTo>
                <a:lnTo>
                  <a:pt x="3527403" y="4571992"/>
                </a:lnTo>
                <a:lnTo>
                  <a:pt x="3966864" y="4132520"/>
                </a:lnTo>
                <a:lnTo>
                  <a:pt x="3496388" y="3662034"/>
                </a:lnTo>
                <a:lnTo>
                  <a:pt x="3438920" y="3662034"/>
                </a:lnTo>
                <a:lnTo>
                  <a:pt x="2968432" y="4132519"/>
                </a:lnTo>
                <a:lnTo>
                  <a:pt x="3407908" y="4571992"/>
                </a:lnTo>
                <a:lnTo>
                  <a:pt x="3355663" y="4571992"/>
                </a:lnTo>
                <a:lnTo>
                  <a:pt x="2942311" y="4158641"/>
                </a:lnTo>
                <a:lnTo>
                  <a:pt x="2528961" y="4571991"/>
                </a:lnTo>
                <a:lnTo>
                  <a:pt x="2476717" y="4571991"/>
                </a:lnTo>
                <a:lnTo>
                  <a:pt x="2916189" y="4132519"/>
                </a:lnTo>
                <a:lnTo>
                  <a:pt x="2445706" y="3662034"/>
                </a:lnTo>
                <a:lnTo>
                  <a:pt x="2388237" y="3662034"/>
                </a:lnTo>
                <a:lnTo>
                  <a:pt x="1917745" y="4132520"/>
                </a:lnTo>
                <a:lnTo>
                  <a:pt x="2357225" y="4571992"/>
                </a:lnTo>
                <a:lnTo>
                  <a:pt x="2304981" y="4571993"/>
                </a:lnTo>
                <a:lnTo>
                  <a:pt x="1891623" y="4158642"/>
                </a:lnTo>
                <a:lnTo>
                  <a:pt x="1478275" y="4571991"/>
                </a:lnTo>
                <a:lnTo>
                  <a:pt x="1426031" y="4571991"/>
                </a:lnTo>
                <a:lnTo>
                  <a:pt x="1865501" y="4132520"/>
                </a:lnTo>
                <a:lnTo>
                  <a:pt x="1395017" y="3662034"/>
                </a:lnTo>
                <a:lnTo>
                  <a:pt x="1337551" y="3662034"/>
                </a:lnTo>
                <a:lnTo>
                  <a:pt x="867066" y="4132521"/>
                </a:lnTo>
                <a:lnTo>
                  <a:pt x="1306536" y="4571992"/>
                </a:lnTo>
                <a:lnTo>
                  <a:pt x="1254292" y="4571992"/>
                </a:lnTo>
                <a:lnTo>
                  <a:pt x="840944" y="4158643"/>
                </a:lnTo>
                <a:lnTo>
                  <a:pt x="427595" y="4571993"/>
                </a:lnTo>
                <a:lnTo>
                  <a:pt x="375351" y="4571993"/>
                </a:lnTo>
                <a:lnTo>
                  <a:pt x="814822" y="4132521"/>
                </a:lnTo>
                <a:lnTo>
                  <a:pt x="344336" y="3662034"/>
                </a:lnTo>
                <a:lnTo>
                  <a:pt x="286870" y="3662034"/>
                </a:lnTo>
                <a:lnTo>
                  <a:pt x="5" y="3948900"/>
                </a:lnTo>
                <a:lnTo>
                  <a:pt x="5" y="3896656"/>
                </a:lnTo>
                <a:lnTo>
                  <a:pt x="258369" y="3638291"/>
                </a:lnTo>
                <a:lnTo>
                  <a:pt x="258369" y="3576066"/>
                </a:lnTo>
                <a:lnTo>
                  <a:pt x="1" y="3317698"/>
                </a:lnTo>
                <a:lnTo>
                  <a:pt x="1" y="3265454"/>
                </a:lnTo>
                <a:lnTo>
                  <a:pt x="285756" y="3551209"/>
                </a:lnTo>
                <a:lnTo>
                  <a:pt x="345451" y="3551209"/>
                </a:lnTo>
                <a:lnTo>
                  <a:pt x="814822" y="3081838"/>
                </a:lnTo>
                <a:lnTo>
                  <a:pt x="343880" y="2610895"/>
                </a:lnTo>
                <a:lnTo>
                  <a:pt x="287328" y="2610895"/>
                </a:lnTo>
                <a:lnTo>
                  <a:pt x="6" y="2898217"/>
                </a:lnTo>
                <a:lnTo>
                  <a:pt x="6" y="2845973"/>
                </a:lnTo>
                <a:lnTo>
                  <a:pt x="258373" y="2587605"/>
                </a:lnTo>
                <a:lnTo>
                  <a:pt x="258373" y="2525388"/>
                </a:lnTo>
                <a:lnTo>
                  <a:pt x="1" y="2267015"/>
                </a:lnTo>
                <a:lnTo>
                  <a:pt x="0" y="2214770"/>
                </a:lnTo>
                <a:lnTo>
                  <a:pt x="285299" y="2500070"/>
                </a:lnTo>
                <a:lnTo>
                  <a:pt x="345909" y="2500070"/>
                </a:lnTo>
                <a:lnTo>
                  <a:pt x="814822" y="2031167"/>
                </a:lnTo>
                <a:lnTo>
                  <a:pt x="341616" y="1557959"/>
                </a:lnTo>
                <a:lnTo>
                  <a:pt x="289593" y="1557959"/>
                </a:lnTo>
                <a:lnTo>
                  <a:pt x="4" y="1847551"/>
                </a:lnTo>
                <a:lnTo>
                  <a:pt x="4" y="1795307"/>
                </a:lnTo>
                <a:lnTo>
                  <a:pt x="258377" y="1536932"/>
                </a:lnTo>
                <a:lnTo>
                  <a:pt x="258377" y="1474721"/>
                </a:lnTo>
                <a:lnTo>
                  <a:pt x="2" y="1216345"/>
                </a:lnTo>
                <a:lnTo>
                  <a:pt x="2" y="1164102"/>
                </a:lnTo>
                <a:lnTo>
                  <a:pt x="283034" y="1447135"/>
                </a:lnTo>
                <a:lnTo>
                  <a:pt x="348175" y="1447135"/>
                </a:lnTo>
                <a:lnTo>
                  <a:pt x="814821" y="980486"/>
                </a:lnTo>
                <a:lnTo>
                  <a:pt x="344401" y="510062"/>
                </a:lnTo>
                <a:lnTo>
                  <a:pt x="286805" y="510062"/>
                </a:lnTo>
                <a:lnTo>
                  <a:pt x="5" y="796868"/>
                </a:lnTo>
                <a:lnTo>
                  <a:pt x="5" y="744628"/>
                </a:lnTo>
                <a:lnTo>
                  <a:pt x="258382" y="486242"/>
                </a:lnTo>
                <a:lnTo>
                  <a:pt x="258382" y="424043"/>
                </a:lnTo>
                <a:lnTo>
                  <a:pt x="3" y="165664"/>
                </a:lnTo>
                <a:lnTo>
                  <a:pt x="3" y="113420"/>
                </a:lnTo>
                <a:lnTo>
                  <a:pt x="285820" y="399237"/>
                </a:lnTo>
                <a:lnTo>
                  <a:pt x="345386" y="399237"/>
                </a:lnTo>
                <a:lnTo>
                  <a:pt x="744622" y="2"/>
                </a:lnTo>
                <a:lnTo>
                  <a:pt x="796865" y="2"/>
                </a:lnTo>
                <a:lnTo>
                  <a:pt x="369206" y="427661"/>
                </a:lnTo>
                <a:lnTo>
                  <a:pt x="369206" y="482624"/>
                </a:lnTo>
                <a:lnTo>
                  <a:pt x="840943" y="954364"/>
                </a:lnTo>
                <a:lnTo>
                  <a:pt x="1309187" y="486116"/>
                </a:lnTo>
                <a:lnTo>
                  <a:pt x="1309187" y="424169"/>
                </a:lnTo>
                <a:lnTo>
                  <a:pt x="885019" y="0"/>
                </a:lnTo>
                <a:lnTo>
                  <a:pt x="937262" y="0"/>
                </a:lnTo>
                <a:lnTo>
                  <a:pt x="1336499" y="399237"/>
                </a:lnTo>
                <a:lnTo>
                  <a:pt x="1396066" y="399237"/>
                </a:lnTo>
                <a:lnTo>
                  <a:pt x="1795300" y="3"/>
                </a:lnTo>
                <a:lnTo>
                  <a:pt x="1847544" y="3"/>
                </a:lnTo>
                <a:lnTo>
                  <a:pt x="1420012" y="427535"/>
                </a:lnTo>
                <a:lnTo>
                  <a:pt x="1420012" y="482750"/>
                </a:lnTo>
                <a:lnTo>
                  <a:pt x="1891623" y="954365"/>
                </a:lnTo>
                <a:lnTo>
                  <a:pt x="2360001" y="485992"/>
                </a:lnTo>
                <a:lnTo>
                  <a:pt x="2360001" y="424295"/>
                </a:lnTo>
                <a:lnTo>
                  <a:pt x="1935698" y="0"/>
                </a:lnTo>
                <a:lnTo>
                  <a:pt x="1987943" y="0"/>
                </a:lnTo>
                <a:lnTo>
                  <a:pt x="2387187" y="399237"/>
                </a:lnTo>
                <a:lnTo>
                  <a:pt x="2446755" y="399237"/>
                </a:lnTo>
                <a:lnTo>
                  <a:pt x="2845991" y="2"/>
                </a:lnTo>
                <a:lnTo>
                  <a:pt x="2898236" y="2"/>
                </a:lnTo>
                <a:lnTo>
                  <a:pt x="2470825" y="427411"/>
                </a:lnTo>
                <a:lnTo>
                  <a:pt x="2470825" y="482875"/>
                </a:lnTo>
                <a:lnTo>
                  <a:pt x="2942310" y="954365"/>
                </a:lnTo>
                <a:lnTo>
                  <a:pt x="3410809" y="485866"/>
                </a:lnTo>
                <a:lnTo>
                  <a:pt x="3410809" y="424419"/>
                </a:lnTo>
                <a:lnTo>
                  <a:pt x="2986386" y="0"/>
                </a:lnTo>
                <a:lnTo>
                  <a:pt x="3038626" y="0"/>
                </a:lnTo>
                <a:lnTo>
                  <a:pt x="3437870" y="399237"/>
                </a:lnTo>
                <a:lnTo>
                  <a:pt x="3497441" y="399237"/>
                </a:lnTo>
                <a:lnTo>
                  <a:pt x="3896667" y="2"/>
                </a:lnTo>
                <a:lnTo>
                  <a:pt x="3948913" y="2"/>
                </a:lnTo>
                <a:lnTo>
                  <a:pt x="3521637" y="427285"/>
                </a:lnTo>
                <a:lnTo>
                  <a:pt x="3521637" y="483001"/>
                </a:lnTo>
                <a:lnTo>
                  <a:pt x="3992987" y="954364"/>
                </a:lnTo>
                <a:lnTo>
                  <a:pt x="4461599" y="485738"/>
                </a:lnTo>
                <a:lnTo>
                  <a:pt x="4461599" y="424543"/>
                </a:lnTo>
                <a:lnTo>
                  <a:pt x="4037068" y="1"/>
                </a:lnTo>
                <a:lnTo>
                  <a:pt x="4089312" y="1"/>
                </a:lnTo>
                <a:lnTo>
                  <a:pt x="4488534" y="399237"/>
                </a:lnTo>
                <a:lnTo>
                  <a:pt x="4548100" y="399237"/>
                </a:lnTo>
                <a:lnTo>
                  <a:pt x="4947332" y="4"/>
                </a:lnTo>
                <a:lnTo>
                  <a:pt x="4999581" y="4"/>
                </a:lnTo>
                <a:lnTo>
                  <a:pt x="4572422" y="427156"/>
                </a:lnTo>
                <a:lnTo>
                  <a:pt x="4572422" y="483126"/>
                </a:lnTo>
                <a:lnTo>
                  <a:pt x="5043667" y="954362"/>
                </a:lnTo>
                <a:lnTo>
                  <a:pt x="5512409" y="485609"/>
                </a:lnTo>
                <a:lnTo>
                  <a:pt x="5512409" y="424674"/>
                </a:lnTo>
                <a:lnTo>
                  <a:pt x="5087742" y="1"/>
                </a:lnTo>
                <a:lnTo>
                  <a:pt x="5139977" y="1"/>
                </a:lnTo>
                <a:lnTo>
                  <a:pt x="5539215" y="399237"/>
                </a:lnTo>
                <a:lnTo>
                  <a:pt x="5598781" y="399237"/>
                </a:lnTo>
                <a:lnTo>
                  <a:pt x="5998007" y="2"/>
                </a:lnTo>
                <a:lnTo>
                  <a:pt x="6050249" y="2"/>
                </a:lnTo>
                <a:lnTo>
                  <a:pt x="5623232" y="427030"/>
                </a:lnTo>
                <a:lnTo>
                  <a:pt x="5623232" y="483255"/>
                </a:lnTo>
                <a:lnTo>
                  <a:pt x="6094326" y="954363"/>
                </a:lnTo>
                <a:lnTo>
                  <a:pt x="6563205" y="485481"/>
                </a:lnTo>
                <a:lnTo>
                  <a:pt x="6563205" y="4247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6DFF08F-DC6B-4601-B491-B0F83F6DD2DA}" type="datetimeFigureOut">
              <a:rPr lang="en-US" smtClean="0"/>
              <a:t>10/4/2018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6615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290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2412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a:t>
            </a:r>
          </a:p>
        </p:txBody>
      </p:sp>
      <p:sp>
        <p:nvSpPr>
          <p:cNvPr id="6" name="Content Placeholder 5"/>
          <p:cNvSpPr>
            <a:spLocks noGrp="1"/>
          </p:cNvSpPr>
          <p:nvPr>
            <p:ph sz="quarter" idx="4"/>
          </p:nvPr>
        </p:nvSpPr>
        <p:spPr>
          <a:xfrm>
            <a:off x="5989320"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10/4/2018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8299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10/4/2018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533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10/4/2018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679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6DFF08F-DC6B-4601-B491-B0F83F6DD2DA}"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5881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7616CA0-919D-4A49-9C8A-62FDFB3A5183}" type="datetimeFigureOut">
              <a:rPr lang="en-US" smtClean="0"/>
              <a:t>10/4/2018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58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6DFF08F-DC6B-4601-B491-B0F83F6DD2DA}" type="datetimeFigureOut">
              <a:rPr lang="en-US" smtClean="0"/>
              <a:pPr/>
              <a:t>10/4/2018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6083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facebook.com/igusosyoloji/" TargetMode="External"/><Relationship Id="rId4" Type="http://schemas.openxmlformats.org/officeDocument/2006/relationships/hyperlink" Target="https://twitter.com/igusosyoloj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mailto:pkarababa@gelisim.edu.tr" TargetMode="External"/><Relationship Id="rId3" Type="http://schemas.openxmlformats.org/officeDocument/2006/relationships/hyperlink" Target="mailto:fbdikceligil@gelisim.edu.tr" TargetMode="External"/><Relationship Id="rId7" Type="http://schemas.openxmlformats.org/officeDocument/2006/relationships/hyperlink" Target="mailto:baray@gelisim.edu.tr"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mailto:bkeki@gelisim.edu.tr" TargetMode="External"/><Relationship Id="rId5" Type="http://schemas.openxmlformats.org/officeDocument/2006/relationships/hyperlink" Target="mailto:bdemircan@gelisim.edu.tr" TargetMode="External"/><Relationship Id="rId4" Type="http://schemas.openxmlformats.org/officeDocument/2006/relationships/hyperlink" Target="mailto:kakaya@gelisim.edu.tr" TargetMode="External"/><Relationship Id="rId9" Type="http://schemas.openxmlformats.org/officeDocument/2006/relationships/hyperlink" Target="mailto:akorlu@gelisim.edu.t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a:xfrm>
            <a:off x="-300342" y="5006766"/>
            <a:ext cx="7772400" cy="1463040"/>
          </a:xfrm>
        </p:spPr>
        <p:txBody>
          <a:bodyPr/>
          <a:lstStyle/>
          <a:p>
            <a:r>
              <a:rPr lang="tr-TR" dirty="0" err="1" smtClean="0">
                <a:solidFill>
                  <a:srgbClr val="002060"/>
                </a:solidFill>
              </a:rPr>
              <a:t>istanbul</a:t>
            </a:r>
            <a:r>
              <a:rPr lang="tr-TR" dirty="0" smtClean="0">
                <a:solidFill>
                  <a:srgbClr val="002060"/>
                </a:solidFill>
              </a:rPr>
              <a:t> gelişim üniversitesi sosyoloji bölümü</a:t>
            </a:r>
            <a:endParaRPr lang="tr-TR" dirty="0">
              <a:solidFill>
                <a:srgbClr val="002060"/>
              </a:solidFill>
            </a:endParaRPr>
          </a:p>
        </p:txBody>
      </p:sp>
      <p:sp>
        <p:nvSpPr>
          <p:cNvPr id="3" name="Alt Başlık 2"/>
          <p:cNvSpPr>
            <a:spLocks noGrp="1"/>
          </p:cNvSpPr>
          <p:nvPr>
            <p:ph type="subTitle" idx="1"/>
          </p:nvPr>
        </p:nvSpPr>
        <p:spPr>
          <a:xfrm>
            <a:off x="8377646" y="4908570"/>
            <a:ext cx="3200400" cy="1463040"/>
          </a:xfrm>
        </p:spPr>
        <p:txBody>
          <a:bodyPr>
            <a:normAutofit/>
          </a:bodyPr>
          <a:lstStyle/>
          <a:p>
            <a:pPr algn="ctr"/>
            <a:r>
              <a:rPr lang="tr-TR" sz="2800" dirty="0" smtClean="0">
                <a:solidFill>
                  <a:srgbClr val="002060"/>
                </a:solidFill>
              </a:rPr>
              <a:t>Oryantasyon Sunumu</a:t>
            </a:r>
            <a:endParaRPr lang="tr-TR" sz="2800"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cxnSp>
        <p:nvCxnSpPr>
          <p:cNvPr id="6" name="Düz Bağlayıcı 5"/>
          <p:cNvCxnSpPr/>
          <p:nvPr/>
        </p:nvCxnSpPr>
        <p:spPr>
          <a:xfrm>
            <a:off x="8046720" y="4777200"/>
            <a:ext cx="0" cy="1627292"/>
          </a:xfrm>
          <a:prstGeom prst="line">
            <a:avLst/>
          </a:prstGeom>
          <a:ln>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7" name="Düz Bağlayıcı 6"/>
          <p:cNvCxnSpPr/>
          <p:nvPr/>
        </p:nvCxnSpPr>
        <p:spPr>
          <a:xfrm flipV="1">
            <a:off x="457200" y="4153989"/>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74" y="0"/>
            <a:ext cx="11739156" cy="4062549"/>
          </a:xfrm>
          <a:prstGeom prst="rect">
            <a:avLst/>
          </a:prstGeom>
        </p:spPr>
      </p:pic>
    </p:spTree>
    <p:extLst>
      <p:ext uri="{BB962C8B-B14F-4D97-AF65-F5344CB8AC3E}">
        <p14:creationId xmlns:p14="http://schemas.microsoft.com/office/powerpoint/2010/main" val="1308037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853339" y="-46709"/>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Bölüm müfredatı</a:t>
            </a:r>
            <a:endParaRPr lang="tr-TR" dirty="0">
              <a:solidFill>
                <a:srgbClr val="002060"/>
              </a:solidFill>
            </a:endParaRPr>
          </a:p>
        </p:txBody>
      </p:sp>
      <p:cxnSp>
        <p:nvCxnSpPr>
          <p:cNvPr id="5" name="Düz Bağlayıcı 4"/>
          <p:cNvCxnSpPr/>
          <p:nvPr/>
        </p:nvCxnSpPr>
        <p:spPr>
          <a:xfrm flipV="1">
            <a:off x="504893" y="1174689"/>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graphicFrame>
        <p:nvGraphicFramePr>
          <p:cNvPr id="3" name="Tablo 2"/>
          <p:cNvGraphicFramePr>
            <a:graphicFrameLocks noGrp="1"/>
          </p:cNvGraphicFramePr>
          <p:nvPr>
            <p:extLst>
              <p:ext uri="{D42A27DB-BD31-4B8C-83A1-F6EECF244321}">
                <p14:modId xmlns:p14="http://schemas.microsoft.com/office/powerpoint/2010/main" val="3188157273"/>
              </p:ext>
            </p:extLst>
          </p:nvPr>
        </p:nvGraphicFramePr>
        <p:xfrm>
          <a:off x="867184" y="1554281"/>
          <a:ext cx="10601801" cy="2166895"/>
        </p:xfrm>
        <a:graphic>
          <a:graphicData uri="http://schemas.openxmlformats.org/drawingml/2006/table">
            <a:tbl>
              <a:tblPr/>
              <a:tblGrid>
                <a:gridCol w="704597">
                  <a:extLst>
                    <a:ext uri="{9D8B030D-6E8A-4147-A177-3AD203B41FA5}">
                      <a16:colId xmlns:a16="http://schemas.microsoft.com/office/drawing/2014/main" val="4063000231"/>
                    </a:ext>
                  </a:extLst>
                </a:gridCol>
                <a:gridCol w="2579544">
                  <a:extLst>
                    <a:ext uri="{9D8B030D-6E8A-4147-A177-3AD203B41FA5}">
                      <a16:colId xmlns:a16="http://schemas.microsoft.com/office/drawing/2014/main" val="588405627"/>
                    </a:ext>
                  </a:extLst>
                </a:gridCol>
                <a:gridCol w="298558">
                  <a:extLst>
                    <a:ext uri="{9D8B030D-6E8A-4147-A177-3AD203B41FA5}">
                      <a16:colId xmlns:a16="http://schemas.microsoft.com/office/drawing/2014/main" val="3501695224"/>
                    </a:ext>
                  </a:extLst>
                </a:gridCol>
                <a:gridCol w="298558">
                  <a:extLst>
                    <a:ext uri="{9D8B030D-6E8A-4147-A177-3AD203B41FA5}">
                      <a16:colId xmlns:a16="http://schemas.microsoft.com/office/drawing/2014/main" val="2798029080"/>
                    </a:ext>
                  </a:extLst>
                </a:gridCol>
                <a:gridCol w="298558">
                  <a:extLst>
                    <a:ext uri="{9D8B030D-6E8A-4147-A177-3AD203B41FA5}">
                      <a16:colId xmlns:a16="http://schemas.microsoft.com/office/drawing/2014/main" val="1602514722"/>
                    </a:ext>
                  </a:extLst>
                </a:gridCol>
                <a:gridCol w="298558">
                  <a:extLst>
                    <a:ext uri="{9D8B030D-6E8A-4147-A177-3AD203B41FA5}">
                      <a16:colId xmlns:a16="http://schemas.microsoft.com/office/drawing/2014/main" val="3663811125"/>
                    </a:ext>
                  </a:extLst>
                </a:gridCol>
                <a:gridCol w="501577">
                  <a:extLst>
                    <a:ext uri="{9D8B030D-6E8A-4147-A177-3AD203B41FA5}">
                      <a16:colId xmlns:a16="http://schemas.microsoft.com/office/drawing/2014/main" val="1609018459"/>
                    </a:ext>
                  </a:extLst>
                </a:gridCol>
                <a:gridCol w="143308">
                  <a:extLst>
                    <a:ext uri="{9D8B030D-6E8A-4147-A177-3AD203B41FA5}">
                      <a16:colId xmlns:a16="http://schemas.microsoft.com/office/drawing/2014/main" val="4123953365"/>
                    </a:ext>
                  </a:extLst>
                </a:gridCol>
                <a:gridCol w="704597">
                  <a:extLst>
                    <a:ext uri="{9D8B030D-6E8A-4147-A177-3AD203B41FA5}">
                      <a16:colId xmlns:a16="http://schemas.microsoft.com/office/drawing/2014/main" val="3996875548"/>
                    </a:ext>
                  </a:extLst>
                </a:gridCol>
                <a:gridCol w="2579544">
                  <a:extLst>
                    <a:ext uri="{9D8B030D-6E8A-4147-A177-3AD203B41FA5}">
                      <a16:colId xmlns:a16="http://schemas.microsoft.com/office/drawing/2014/main" val="3095474019"/>
                    </a:ext>
                  </a:extLst>
                </a:gridCol>
                <a:gridCol w="349313">
                  <a:extLst>
                    <a:ext uri="{9D8B030D-6E8A-4147-A177-3AD203B41FA5}">
                      <a16:colId xmlns:a16="http://schemas.microsoft.com/office/drawing/2014/main" val="1661240341"/>
                    </a:ext>
                  </a:extLst>
                </a:gridCol>
                <a:gridCol w="394097">
                  <a:extLst>
                    <a:ext uri="{9D8B030D-6E8A-4147-A177-3AD203B41FA5}">
                      <a16:colId xmlns:a16="http://schemas.microsoft.com/office/drawing/2014/main" val="476259088"/>
                    </a:ext>
                  </a:extLst>
                </a:gridCol>
                <a:gridCol w="438880">
                  <a:extLst>
                    <a:ext uri="{9D8B030D-6E8A-4147-A177-3AD203B41FA5}">
                      <a16:colId xmlns:a16="http://schemas.microsoft.com/office/drawing/2014/main" val="3474180573"/>
                    </a:ext>
                  </a:extLst>
                </a:gridCol>
                <a:gridCol w="429924">
                  <a:extLst>
                    <a:ext uri="{9D8B030D-6E8A-4147-A177-3AD203B41FA5}">
                      <a16:colId xmlns:a16="http://schemas.microsoft.com/office/drawing/2014/main" val="2622710536"/>
                    </a:ext>
                  </a:extLst>
                </a:gridCol>
                <a:gridCol w="582188">
                  <a:extLst>
                    <a:ext uri="{9D8B030D-6E8A-4147-A177-3AD203B41FA5}">
                      <a16:colId xmlns:a16="http://schemas.microsoft.com/office/drawing/2014/main" val="2826441114"/>
                    </a:ext>
                  </a:extLst>
                </a:gridCol>
              </a:tblGrid>
              <a:tr h="267518">
                <a:tc gridSpan="15">
                  <a:txBody>
                    <a:bodyPr/>
                    <a:lstStyle/>
                    <a:p>
                      <a:pPr algn="ctr" fontAlgn="ctr"/>
                      <a:r>
                        <a:rPr lang="tr-TR" sz="900" b="1" i="0" u="none" strike="noStrike" dirty="0">
                          <a:solidFill>
                            <a:srgbClr val="000000"/>
                          </a:solidFill>
                          <a:effectLst/>
                          <a:latin typeface="Arial" panose="020B0604020202020204" pitchFamily="34" charset="0"/>
                        </a:rPr>
                        <a:t>III.YIL</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44345789"/>
                  </a:ext>
                </a:extLst>
              </a:tr>
              <a:tr h="267518">
                <a:tc gridSpan="7">
                  <a:txBody>
                    <a:bodyPr/>
                    <a:lstStyle/>
                    <a:p>
                      <a:pPr algn="l" fontAlgn="ctr"/>
                      <a:r>
                        <a:rPr lang="tr-TR" sz="900" b="1" i="0" u="none" strike="noStrike" dirty="0">
                          <a:solidFill>
                            <a:srgbClr val="000000"/>
                          </a:solidFill>
                          <a:effectLst/>
                          <a:latin typeface="Arial" panose="020B0604020202020204" pitchFamily="34" charset="0"/>
                        </a:rPr>
                        <a:t>5.YARIYIL</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900" b="1" i="0" u="none" strike="noStrike" dirty="0">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D79B"/>
                    </a:solidFill>
                  </a:tcPr>
                </a:tc>
                <a:tc gridSpan="7">
                  <a:txBody>
                    <a:bodyPr/>
                    <a:lstStyle/>
                    <a:p>
                      <a:pPr algn="l" fontAlgn="ctr"/>
                      <a:r>
                        <a:rPr lang="tr-TR" sz="900" b="1" i="0" u="none" strike="noStrike" dirty="0">
                          <a:solidFill>
                            <a:srgbClr val="000000"/>
                          </a:solidFill>
                          <a:effectLst/>
                          <a:latin typeface="Arial" panose="020B0604020202020204" pitchFamily="34" charset="0"/>
                        </a:rPr>
                        <a:t>6.YARIYIL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67207983"/>
                  </a:ext>
                </a:extLst>
              </a:tr>
              <a:tr h="321021">
                <a:tc>
                  <a:txBody>
                    <a:bodyPr/>
                    <a:lstStyle/>
                    <a:p>
                      <a:pPr algn="l" fontAlgn="ctr"/>
                      <a:r>
                        <a:rPr lang="tr-TR" sz="900" b="0" i="0" u="none" strike="noStrike">
                          <a:solidFill>
                            <a:srgbClr val="000000"/>
                          </a:solidFill>
                          <a:effectLst/>
                          <a:latin typeface="Arial" panose="020B0604020202020204" pitchFamily="34" charset="0"/>
                        </a:rPr>
                        <a:t>Ders Kodu</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Arial" panose="020B0604020202020204" pitchFamily="34" charset="0"/>
                        </a:rPr>
                        <a:t>Ders Adı</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U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L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K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AKTS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900" b="0" i="0" u="none" strike="noStrike">
                          <a:solidFill>
                            <a:srgbClr val="000000"/>
                          </a:solidFill>
                          <a:effectLst/>
                          <a:latin typeface="Arial" panose="020B0604020202020204" pitchFamily="34" charset="0"/>
                        </a:rPr>
                        <a:t>Ders Kodu</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Arial" panose="020B0604020202020204" pitchFamily="34" charset="0"/>
                        </a:rPr>
                        <a:t>Ders Adı</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U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L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K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AKTS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511516"/>
                  </a:ext>
                </a:extLst>
              </a:tr>
              <a:tr h="267518">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Seçmeli Ders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dirty="0">
                          <a:solidFill>
                            <a:srgbClr val="000000"/>
                          </a:solidFill>
                          <a:effectLst/>
                          <a:latin typeface="Arial" panose="020B0604020202020204" pitchFamily="34" charset="0"/>
                        </a:rPr>
                        <a:t>5</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a:solidFill>
                            <a:srgbClr val="FF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Seçmeli Ders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5</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6113508"/>
                  </a:ext>
                </a:extLst>
              </a:tr>
              <a:tr h="267518">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Seçmeli Ders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5</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dirty="0">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Arial" panose="020B0604020202020204" pitchFamily="34" charset="0"/>
                        </a:rPr>
                        <a:t>Seçmeli Ders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5</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9459215"/>
                  </a:ext>
                </a:extLst>
              </a:tr>
              <a:tr h="267518">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Seçmeli Ders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5</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a:solidFill>
                            <a:srgbClr val="FF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Arial" panose="020B0604020202020204" pitchFamily="34" charset="0"/>
                        </a:rPr>
                        <a:t>Seçmeli Ders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900" b="0" i="0" u="none" strike="noStrike">
                          <a:solidFill>
                            <a:srgbClr val="000000"/>
                          </a:solidFill>
                          <a:effectLst/>
                          <a:latin typeface="Arial" panose="020B0604020202020204" pitchFamily="34" charset="0"/>
                        </a:rPr>
                        <a:t>5</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2244868"/>
                  </a:ext>
                </a:extLst>
              </a:tr>
              <a:tr h="254142">
                <a:tc>
                  <a:txBody>
                    <a:bodyPr/>
                    <a:lstStyle/>
                    <a:p>
                      <a:pPr algn="l" fontAlgn="ctr"/>
                      <a:r>
                        <a:rPr lang="tr-TR" sz="900" b="0" i="0" u="none" strike="noStrike">
                          <a:solidFill>
                            <a:srgbClr val="000000"/>
                          </a:solidFill>
                          <a:effectLst/>
                          <a:latin typeface="Arial" panose="020B0604020202020204" pitchFamily="34" charset="0"/>
                        </a:rPr>
                        <a:t>SOS383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Çağdaş Sosyoloji Teorileri 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7</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SOS368</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dirty="0">
                          <a:solidFill>
                            <a:srgbClr val="000000"/>
                          </a:solidFill>
                          <a:effectLst/>
                          <a:latin typeface="Arial" panose="020B0604020202020204" pitchFamily="34" charset="0"/>
                        </a:rPr>
                        <a:t>Çağdaş Sosyoloji Teorileri II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7</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408785075"/>
                  </a:ext>
                </a:extLst>
              </a:tr>
              <a:tr h="254142">
                <a:tc>
                  <a:txBody>
                    <a:bodyPr/>
                    <a:lstStyle/>
                    <a:p>
                      <a:pPr algn="l" fontAlgn="ctr"/>
                      <a:r>
                        <a:rPr lang="tr-TR" sz="900" b="0" i="0" u="none" strike="noStrike">
                          <a:solidFill>
                            <a:srgbClr val="000000"/>
                          </a:solidFill>
                          <a:effectLst/>
                          <a:latin typeface="Arial" panose="020B0604020202020204" pitchFamily="34" charset="0"/>
                        </a:rPr>
                        <a:t>SOS379</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Araştırma Tasarımı ve Projelendirme</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8</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SOS388</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Türkiye Sosyoloji Tarihi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8</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1495988674"/>
                  </a:ext>
                </a:extLst>
              </a:tr>
            </a:tbl>
          </a:graphicData>
        </a:graphic>
      </p:graphicFrame>
      <p:sp>
        <p:nvSpPr>
          <p:cNvPr id="9" name="Dikdörtgen 8"/>
          <p:cNvSpPr/>
          <p:nvPr/>
        </p:nvSpPr>
        <p:spPr>
          <a:xfrm>
            <a:off x="710431" y="4880963"/>
            <a:ext cx="11120846" cy="1015663"/>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Eğitiminizin 3. yılına geldiğinizde seçmeli ders alma hakkınız doğacaktır. Fakültenin bütün bölümlerinden seçebileceğiniz oldukça geniş bir seçmeli ders havuzu mevcuttur. Aynı şekilde 4. senenize geldiğinizde de aynı sayıda seçmeli ders hakkınızı kullanabilirsiniz.</a:t>
            </a:r>
          </a:p>
        </p:txBody>
      </p:sp>
      <p:sp>
        <p:nvSpPr>
          <p:cNvPr id="7" name="Dikdörtgen 6"/>
          <p:cNvSpPr/>
          <p:nvPr/>
        </p:nvSpPr>
        <p:spPr>
          <a:xfrm>
            <a:off x="1031762" y="2423425"/>
            <a:ext cx="2821577" cy="770709"/>
          </a:xfrm>
          <a:prstGeom prst="rect">
            <a:avLst/>
          </a:prstGeom>
          <a:noFill/>
          <a:ln w="57150">
            <a:solidFill>
              <a:srgbClr val="EE672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0" name="Düz Ok Bağlayıcısı 9"/>
          <p:cNvCxnSpPr/>
          <p:nvPr/>
        </p:nvCxnSpPr>
        <p:spPr>
          <a:xfrm flipH="1">
            <a:off x="1345474" y="3187337"/>
            <a:ext cx="39189" cy="15022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75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281" y="2586445"/>
            <a:ext cx="7772400" cy="1463040"/>
          </a:xfrm>
        </p:spPr>
        <p:txBody>
          <a:bodyPr/>
          <a:lstStyle/>
          <a:p>
            <a:pPr algn="ctr"/>
            <a:r>
              <a:rPr lang="tr-TR" dirty="0" smtClean="0">
                <a:solidFill>
                  <a:srgbClr val="002060"/>
                </a:solidFill>
              </a:rPr>
              <a:t>Kariyer olanakları</a:t>
            </a:r>
            <a:endParaRPr lang="tr-TR"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cxnSp>
        <p:nvCxnSpPr>
          <p:cNvPr id="7" name="Düz Bağlayıcı 6"/>
          <p:cNvCxnSpPr/>
          <p:nvPr/>
        </p:nvCxnSpPr>
        <p:spPr>
          <a:xfrm flipV="1">
            <a:off x="457200" y="4049485"/>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457200" y="2399211"/>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778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696686" y="116466"/>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Kariyer olanakları</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470263" y="1597359"/>
            <a:ext cx="11120846" cy="1938992"/>
          </a:xfrm>
          <a:prstGeom prst="rect">
            <a:avLst/>
          </a:prstGeom>
        </p:spPr>
        <p:txBody>
          <a:bodyPr wrap="square">
            <a:spAutoFit/>
          </a:bodyPr>
          <a:lstStyle/>
          <a:p>
            <a:pPr algn="just"/>
            <a:r>
              <a:rPr lang="tr-TR" sz="2000" dirty="0">
                <a:solidFill>
                  <a:srgbClr val="002060"/>
                </a:solidFill>
                <a:latin typeface="Tw Cen MT" panose="020B0602020104020603" pitchFamily="34" charset="0"/>
                <a:cs typeface="Adobe Devanagari" panose="02040503050201020203" pitchFamily="18" charset="0"/>
              </a:rPr>
              <a:t>Sosyoloji Bölümü Lisans Programı’ndan </a:t>
            </a:r>
            <a:r>
              <a:rPr lang="tr-TR" sz="2000" b="1" dirty="0">
                <a:solidFill>
                  <a:srgbClr val="002060"/>
                </a:solidFill>
                <a:latin typeface="Tw Cen MT" panose="020B0602020104020603" pitchFamily="34" charset="0"/>
                <a:cs typeface="Adobe Devanagari" panose="02040503050201020203" pitchFamily="18" charset="0"/>
              </a:rPr>
              <a:t>“Sosyolog” </a:t>
            </a:r>
            <a:r>
              <a:rPr lang="tr-TR" sz="2000" dirty="0">
                <a:solidFill>
                  <a:srgbClr val="002060"/>
                </a:solidFill>
                <a:latin typeface="Tw Cen MT" panose="020B0602020104020603" pitchFamily="34" charset="0"/>
                <a:cs typeface="Adobe Devanagari" panose="02040503050201020203" pitchFamily="18" charset="0"/>
              </a:rPr>
              <a:t>unvanı ile mezun olan öğrencilerimiz, özel ve resmi kuruluşların farklı pozisyonlarında çalışabilmektedir. Alacakları pedagojik formasyonla birlikte orta öğretim kurumlarında öğretmen olarak çalışabilecekleri gibi akademik olarak mesleklerine devam edebilmektedirler. Mezunlarımız gerek ulusal Devlet Planlama Teşkilatı, Türkiye İstatistik Kurumu, Ceza ve Tutukevleri gibi kamu kuruluşlarında gerekse UNDP, WB, UNESCO, UNICEF, ILO gibi  uluslararası kuruluşlarda sosyolog, uzman, eğitmen, koordinatör, planlamacı, öğretmen gibi görevlerde bulunabilirler.</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pic>
        <p:nvPicPr>
          <p:cNvPr id="7170" name="Picture 2" descr="kariyer png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49" y="3048393"/>
            <a:ext cx="5057471" cy="367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12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4245429" y="0"/>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   formasyon</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sp>
        <p:nvSpPr>
          <p:cNvPr id="8" name="Dikdörtgen 7"/>
          <p:cNvSpPr/>
          <p:nvPr/>
        </p:nvSpPr>
        <p:spPr>
          <a:xfrm>
            <a:off x="348240" y="1535970"/>
            <a:ext cx="11120846" cy="2862322"/>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Eğer lisans eğitiminizi bitirdikten sonra Formasyon eğitimi alarak öğretmen olma imkanını elde etmek istiyorsanız </a:t>
            </a:r>
            <a:r>
              <a:rPr lang="tr-TR" sz="2000" dirty="0" err="1" smtClean="0">
                <a:solidFill>
                  <a:srgbClr val="002060"/>
                </a:solidFill>
                <a:latin typeface="Tw Cen MT" panose="020B0602020104020603" pitchFamily="34" charset="0"/>
                <a:cs typeface="Adobe Devanagari" panose="02040503050201020203" pitchFamily="18" charset="0"/>
              </a:rPr>
              <a:t>Formasyon’a</a:t>
            </a:r>
            <a:r>
              <a:rPr lang="tr-TR" sz="2000" dirty="0" smtClean="0">
                <a:solidFill>
                  <a:srgbClr val="002060"/>
                </a:solidFill>
                <a:latin typeface="Tw Cen MT" panose="020B0602020104020603" pitchFamily="34" charset="0"/>
                <a:cs typeface="Adobe Devanagari" panose="02040503050201020203" pitchFamily="18" charset="0"/>
              </a:rPr>
              <a:t> başvuru koşullarını sağlamanız gerekmektedir.</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Formasyon eğitimi lisans sonrası bir eğitimdir ve öğretmen olmak isteyenlere bu yönde dersler verilir. İstanbul Üniversitesi, Marmara Üniversitesi gibi Eğitim Fakülteleri bünyesinde bu eğitimi veren okullara başvurabilmeniz için en az </a:t>
            </a:r>
            <a:r>
              <a:rPr lang="tr-TR" sz="2000" b="1" dirty="0" smtClean="0">
                <a:solidFill>
                  <a:srgbClr val="C00000"/>
                </a:solidFill>
                <a:latin typeface="Tw Cen MT" panose="020B0602020104020603" pitchFamily="34" charset="0"/>
                <a:cs typeface="Adobe Devanagari" panose="02040503050201020203" pitchFamily="18" charset="0"/>
              </a:rPr>
              <a:t>16 kredi Psikoloji, 16 kredi Felsefe, 8 kredi Mantık </a:t>
            </a:r>
            <a:r>
              <a:rPr lang="tr-TR" sz="2000" dirty="0" smtClean="0">
                <a:solidFill>
                  <a:srgbClr val="002060"/>
                </a:solidFill>
                <a:latin typeface="Tw Cen MT" panose="020B0602020104020603" pitchFamily="34" charset="0"/>
                <a:cs typeface="Adobe Devanagari" panose="02040503050201020203" pitchFamily="18" charset="0"/>
              </a:rPr>
              <a:t>dersi almanız gerekmektedir.</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endParaRPr lang="tr-TR" sz="2000" dirty="0" smtClean="0">
              <a:solidFill>
                <a:srgbClr val="002060"/>
              </a:solidFill>
              <a:latin typeface="Tw Cen MT" panose="020B0602020104020603" pitchFamily="34" charset="0"/>
              <a:cs typeface="Adobe Devanagari" panose="02040503050201020203" pitchFamily="18" charset="0"/>
            </a:endParaRPr>
          </a:p>
        </p:txBody>
      </p:sp>
      <p:pic>
        <p:nvPicPr>
          <p:cNvPr id="8194" name="Picture 2" descr="Ã¼nlem png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3" y="4229688"/>
            <a:ext cx="971109" cy="2023144"/>
          </a:xfrm>
          <a:prstGeom prst="rect">
            <a:avLst/>
          </a:prstGeom>
          <a:noFill/>
          <a:extLst>
            <a:ext uri="{909E8E84-426E-40DD-AFC4-6F175D3DCCD1}">
              <a14:hiddenFill xmlns:a14="http://schemas.microsoft.com/office/drawing/2010/main">
                <a:solidFill>
                  <a:srgbClr val="FFFFFF"/>
                </a:solidFill>
              </a14:hiddenFill>
            </a:ext>
          </a:extLst>
        </p:spPr>
      </p:pic>
      <p:sp>
        <p:nvSpPr>
          <p:cNvPr id="9" name="Dikdörtgen 8"/>
          <p:cNvSpPr/>
          <p:nvPr/>
        </p:nvSpPr>
        <p:spPr>
          <a:xfrm>
            <a:off x="1182189" y="4006063"/>
            <a:ext cx="10546080" cy="2862322"/>
          </a:xfrm>
          <a:prstGeom prst="rect">
            <a:avLst/>
          </a:prstGeom>
        </p:spPr>
        <p:txBody>
          <a:bodyPr wrap="square">
            <a:spAutoFit/>
          </a:bodyPr>
          <a:lstStyle/>
          <a:p>
            <a:pPr marL="342900" indent="-342900" algn="just">
              <a:buFont typeface="Wingdings" panose="05000000000000000000" pitchFamily="2" charset="2"/>
              <a:buChar char="ü"/>
            </a:pPr>
            <a:r>
              <a:rPr lang="tr-TR" sz="2000" b="1" dirty="0" smtClean="0">
                <a:solidFill>
                  <a:srgbClr val="C00000"/>
                </a:solidFill>
                <a:latin typeface="Tw Cen MT" panose="020B0602020104020603" pitchFamily="34" charset="0"/>
                <a:cs typeface="Adobe Devanagari" panose="02040503050201020203" pitchFamily="18" charset="0"/>
              </a:rPr>
              <a:t>Bu nedenle 3. yılınızda seçmeli ders hakkı kazandığınız andan itibaren seçmeli dersleriniz arasından Felsefe, Psikoloji ve Mantık derslerini almaya özen gösteriniz. Buradan mezun olurken en az 6 ders Felsefe, 6 ders Psikoloji ve 3 ders Mantık almış olursanız daha sonra </a:t>
            </a:r>
            <a:r>
              <a:rPr lang="tr-TR" sz="2000" b="1" dirty="0" err="1" smtClean="0">
                <a:solidFill>
                  <a:srgbClr val="C00000"/>
                </a:solidFill>
                <a:latin typeface="Tw Cen MT" panose="020B0602020104020603" pitchFamily="34" charset="0"/>
                <a:cs typeface="Adobe Devanagari" panose="02040503050201020203" pitchFamily="18" charset="0"/>
              </a:rPr>
              <a:t>Formasyon’a</a:t>
            </a:r>
            <a:r>
              <a:rPr lang="tr-TR" sz="2000" b="1" dirty="0" smtClean="0">
                <a:solidFill>
                  <a:srgbClr val="C00000"/>
                </a:solidFill>
                <a:latin typeface="Tw Cen MT" panose="020B0602020104020603" pitchFamily="34" charset="0"/>
                <a:cs typeface="Adobe Devanagari" panose="02040503050201020203" pitchFamily="18" charset="0"/>
              </a:rPr>
              <a:t> başvurma olanağınız olacaktır.</a:t>
            </a:r>
          </a:p>
          <a:p>
            <a:pPr marL="342900" indent="-342900" algn="just">
              <a:buFont typeface="Wingdings" panose="05000000000000000000" pitchFamily="2" charset="2"/>
              <a:buChar char="ü"/>
            </a:pPr>
            <a:endParaRPr lang="tr-TR" sz="2000" b="1" dirty="0">
              <a:solidFill>
                <a:srgbClr val="C0000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r>
              <a:rPr lang="tr-TR" sz="2000" b="1" dirty="0" smtClean="0">
                <a:solidFill>
                  <a:srgbClr val="C00000"/>
                </a:solidFill>
                <a:latin typeface="Tw Cen MT" panose="020B0602020104020603" pitchFamily="34" charset="0"/>
                <a:cs typeface="Adobe Devanagari" panose="02040503050201020203" pitchFamily="18" charset="0"/>
              </a:rPr>
              <a:t>Hangi dönemde hangi seçmeli dersi almanız gerektiğini planlamak için her zaman bölümünüzden yardım alabilirsiniz.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endParaRPr lang="tr-TR" sz="2000" dirty="0" smtClean="0">
              <a:solidFill>
                <a:srgbClr val="002060"/>
              </a:solidFill>
              <a:latin typeface="Tw Cen MT" panose="020B0602020104020603" pitchFamily="34" charset="0"/>
              <a:cs typeface="Adobe Devanagari" panose="02040503050201020203" pitchFamily="18" charset="0"/>
            </a:endParaRPr>
          </a:p>
        </p:txBody>
      </p:sp>
    </p:spTree>
    <p:extLst>
      <p:ext uri="{BB962C8B-B14F-4D97-AF65-F5344CB8AC3E}">
        <p14:creationId xmlns:p14="http://schemas.microsoft.com/office/powerpoint/2010/main" val="4154701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4245429" y="0"/>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Yabancı dil</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pic>
        <p:nvPicPr>
          <p:cNvPr id="9218" name="Picture 2" descr="yabancÄ± dil png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412" y="2948705"/>
            <a:ext cx="4779417" cy="2147275"/>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470263" y="1597359"/>
            <a:ext cx="11120846" cy="707886"/>
          </a:xfrm>
          <a:prstGeom prst="rect">
            <a:avLst/>
          </a:prstGeom>
        </p:spPr>
        <p:txBody>
          <a:bodyPr wrap="square">
            <a:spAutoFit/>
          </a:bodyPr>
          <a:lstStyle/>
          <a:p>
            <a:pPr algn="just"/>
            <a:r>
              <a:rPr lang="tr-TR" sz="2000" dirty="0" smtClean="0">
                <a:solidFill>
                  <a:srgbClr val="002060"/>
                </a:solidFill>
                <a:latin typeface="Tw Cen MT" panose="020B0602020104020603" pitchFamily="34" charset="0"/>
                <a:cs typeface="Adobe Devanagari" panose="02040503050201020203" pitchFamily="18" charset="0"/>
              </a:rPr>
              <a:t>Kariyer hedefiniz ne olursa olsun kendinizi bireysel olarak geliştirmeniz oldukça önemlidir. Bu nedenle özellikle yabancı dilinizi geliştirmeniz size en çok getirisi olacak noktalardan bir tanesidir.</a:t>
            </a:r>
            <a:endParaRPr lang="tr-TR" sz="2000" dirty="0">
              <a:solidFill>
                <a:srgbClr val="002060"/>
              </a:solidFill>
              <a:latin typeface="Tw Cen MT" panose="020B0602020104020603" pitchFamily="34" charset="0"/>
              <a:cs typeface="Adobe Devanagari" panose="02040503050201020203" pitchFamily="18" charset="0"/>
            </a:endParaRPr>
          </a:p>
        </p:txBody>
      </p:sp>
      <p:sp>
        <p:nvSpPr>
          <p:cNvPr id="11" name="Dikdörtgen 10"/>
          <p:cNvSpPr/>
          <p:nvPr/>
        </p:nvSpPr>
        <p:spPr>
          <a:xfrm>
            <a:off x="470263" y="2730138"/>
            <a:ext cx="6676709" cy="1015663"/>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Müfredatımızda Yabancı Dil I, Yabancı Dil II, Mesleki İngilizce I, Mesleki İngilizce II olmak üzere toplamda 4 ders bulunmaktadır.</a:t>
            </a:r>
            <a:endParaRPr lang="tr-TR" sz="2000" dirty="0">
              <a:solidFill>
                <a:srgbClr val="002060"/>
              </a:solidFill>
              <a:latin typeface="Tw Cen MT" panose="020B0602020104020603" pitchFamily="34" charset="0"/>
              <a:cs typeface="Adobe Devanagari" panose="02040503050201020203" pitchFamily="18" charset="0"/>
            </a:endParaRPr>
          </a:p>
        </p:txBody>
      </p:sp>
      <p:sp>
        <p:nvSpPr>
          <p:cNvPr id="12" name="Dikdörtgen 11"/>
          <p:cNvSpPr/>
          <p:nvPr/>
        </p:nvSpPr>
        <p:spPr>
          <a:xfrm>
            <a:off x="470263" y="3944688"/>
            <a:ext cx="6676709" cy="1323439"/>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Ancak bunun yanında yabancı dil bilginizi geliştirmek için farklı imkanları ve kursları araştırmak ya da gündelik hayatınızda teknolojik imkanları kullanarak bilginizi geliştirmek size gelecek planlarınızda yarar sağlayacaktır.</a:t>
            </a:r>
            <a:endParaRPr lang="tr-TR" sz="2000" dirty="0">
              <a:solidFill>
                <a:srgbClr val="002060"/>
              </a:solidFill>
              <a:latin typeface="Tw Cen MT" panose="020B0602020104020603" pitchFamily="34" charset="0"/>
              <a:cs typeface="Adobe Devanagari" panose="02040503050201020203" pitchFamily="18" charset="0"/>
            </a:endParaRPr>
          </a:p>
        </p:txBody>
      </p:sp>
      <p:pic>
        <p:nvPicPr>
          <p:cNvPr id="14" name="Picture 2" descr="Ã¼nlem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955" y="5556468"/>
            <a:ext cx="421387" cy="877889"/>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14"/>
          <p:cNvSpPr/>
          <p:nvPr/>
        </p:nvSpPr>
        <p:spPr>
          <a:xfrm>
            <a:off x="1035342" y="5556468"/>
            <a:ext cx="10546080" cy="1323439"/>
          </a:xfrm>
          <a:prstGeom prst="rect">
            <a:avLst/>
          </a:prstGeom>
        </p:spPr>
        <p:txBody>
          <a:bodyPr wrap="square">
            <a:spAutoFit/>
          </a:bodyPr>
          <a:lstStyle/>
          <a:p>
            <a:pPr marL="342900" indent="-342900" algn="just">
              <a:buFont typeface="Wingdings" panose="05000000000000000000" pitchFamily="2" charset="2"/>
              <a:buChar char="ü"/>
            </a:pPr>
            <a:r>
              <a:rPr lang="tr-TR" sz="2000" b="1" dirty="0" smtClean="0">
                <a:solidFill>
                  <a:srgbClr val="C00000"/>
                </a:solidFill>
                <a:latin typeface="Tw Cen MT" panose="020B0602020104020603" pitchFamily="34" charset="0"/>
                <a:cs typeface="Adobe Devanagari" panose="02040503050201020203" pitchFamily="18" charset="0"/>
              </a:rPr>
              <a:t>Dil seviyenizin 80 puan üzeri olması takdirinde, Gelişim Üniversitesi dilinizi geliştirmeniz adına size kurs </a:t>
            </a:r>
            <a:r>
              <a:rPr lang="tr-TR" sz="2000" b="1" dirty="0" err="1" smtClean="0">
                <a:solidFill>
                  <a:srgbClr val="C00000"/>
                </a:solidFill>
                <a:latin typeface="Tw Cen MT" panose="020B0602020104020603" pitchFamily="34" charset="0"/>
                <a:cs typeface="Adobe Devanagari" panose="02040503050201020203" pitchFamily="18" charset="0"/>
              </a:rPr>
              <a:t>teşviği</a:t>
            </a:r>
            <a:r>
              <a:rPr lang="tr-TR" sz="2000" b="1" dirty="0" smtClean="0">
                <a:solidFill>
                  <a:srgbClr val="C00000"/>
                </a:solidFill>
                <a:latin typeface="Tw Cen MT" panose="020B0602020104020603" pitchFamily="34" charset="0"/>
                <a:cs typeface="Adobe Devanagari" panose="02040503050201020203" pitchFamily="18" charset="0"/>
              </a:rPr>
              <a:t> vermektedir.</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endParaRPr lang="tr-TR" sz="2000" dirty="0" smtClean="0">
              <a:solidFill>
                <a:srgbClr val="002060"/>
              </a:solidFill>
              <a:latin typeface="Tw Cen MT" panose="020B0602020104020603" pitchFamily="34" charset="0"/>
              <a:cs typeface="Adobe Devanagari" panose="02040503050201020203" pitchFamily="18" charset="0"/>
            </a:endParaRPr>
          </a:p>
        </p:txBody>
      </p:sp>
    </p:spTree>
    <p:extLst>
      <p:ext uri="{BB962C8B-B14F-4D97-AF65-F5344CB8AC3E}">
        <p14:creationId xmlns:p14="http://schemas.microsoft.com/office/powerpoint/2010/main" val="2361232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281" y="2586445"/>
            <a:ext cx="7772400" cy="1463040"/>
          </a:xfrm>
        </p:spPr>
        <p:txBody>
          <a:bodyPr/>
          <a:lstStyle/>
          <a:p>
            <a:pPr algn="ctr"/>
            <a:r>
              <a:rPr lang="tr-TR" dirty="0" smtClean="0">
                <a:solidFill>
                  <a:srgbClr val="002060"/>
                </a:solidFill>
              </a:rPr>
              <a:t>Eğitim olanakları</a:t>
            </a:r>
            <a:endParaRPr lang="tr-TR"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cxnSp>
        <p:nvCxnSpPr>
          <p:cNvPr id="7" name="Düz Bağlayıcı 6"/>
          <p:cNvCxnSpPr/>
          <p:nvPr/>
        </p:nvCxnSpPr>
        <p:spPr>
          <a:xfrm flipV="1">
            <a:off x="457200" y="4049485"/>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457200" y="2399211"/>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3528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540035" y="0"/>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Çift </a:t>
            </a:r>
            <a:r>
              <a:rPr lang="tr-TR" dirty="0" err="1" smtClean="0">
                <a:solidFill>
                  <a:srgbClr val="002060"/>
                </a:solidFill>
              </a:rPr>
              <a:t>anadal</a:t>
            </a:r>
            <a:r>
              <a:rPr lang="tr-TR" dirty="0" smtClean="0">
                <a:solidFill>
                  <a:srgbClr val="002060"/>
                </a:solidFill>
              </a:rPr>
              <a:t> programı</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sp>
        <p:nvSpPr>
          <p:cNvPr id="10" name="Dikdörtgen 9"/>
          <p:cNvSpPr/>
          <p:nvPr/>
        </p:nvSpPr>
        <p:spPr>
          <a:xfrm>
            <a:off x="348240" y="1463040"/>
            <a:ext cx="11120846" cy="4093428"/>
          </a:xfrm>
          <a:prstGeom prst="rect">
            <a:avLst/>
          </a:prstGeom>
        </p:spPr>
        <p:txBody>
          <a:bodyPr wrap="square">
            <a:spAutoFit/>
          </a:bodyPr>
          <a:lstStyle/>
          <a:p>
            <a:pPr marL="342900" indent="-342900" algn="just">
              <a:buFont typeface="Wingdings" panose="05000000000000000000" pitchFamily="2" charset="2"/>
              <a:buChar char="ü"/>
            </a:pPr>
            <a:r>
              <a:rPr lang="tr-TR" sz="2000" dirty="0">
                <a:solidFill>
                  <a:srgbClr val="002060"/>
                </a:solidFill>
                <a:latin typeface="Tw Cen MT" panose="020B0602020104020603" pitchFamily="34" charset="0"/>
                <a:cs typeface="Adobe Devanagari" panose="02040503050201020203" pitchFamily="18" charset="0"/>
              </a:rPr>
              <a:t>Çift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programının amacı,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lisans programlarını üstün başarıyla yürüten öğrencilerin, aynı zamanda ikinci bir dalda ücretsiz olarak lisans diploması almak üzere öğrenim görmelerini sağlamaktır.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programındaki genel not ortalamaları 4.00 üzerinden 2.72 olan ve bulunmuş olduğu lisans programında %20’lik başarı dilimine giren öğrenciler ücretsiz olarak ikinci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diploma programına başlayabilir.  </a:t>
            </a:r>
            <a:endParaRPr lang="tr-TR" sz="2000" dirty="0" smtClean="0">
              <a:solidFill>
                <a:srgbClr val="002060"/>
              </a:solidFill>
              <a:latin typeface="Tw Cen MT" panose="020B0602020104020603" pitchFamily="34" charset="0"/>
              <a:cs typeface="Adobe Devanagari" panose="02040503050201020203" pitchFamily="18" charset="0"/>
            </a:endParaRPr>
          </a:p>
          <a:p>
            <a:pPr algn="just"/>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Öğrenci </a:t>
            </a:r>
            <a:r>
              <a:rPr lang="tr-TR" sz="2000" dirty="0">
                <a:solidFill>
                  <a:srgbClr val="002060"/>
                </a:solidFill>
                <a:latin typeface="Tw Cen MT" panose="020B0602020104020603" pitchFamily="34" charset="0"/>
                <a:cs typeface="Adobe Devanagari" panose="02040503050201020203" pitchFamily="18" charset="0"/>
              </a:rPr>
              <a:t>ikinci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diploma programına,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diploma programının en erken üçüncü yarıyılın başında, en geç ise dört yıllık programlarda beşinci yarıyılın başında, beş yıllık programlarda yedinci yarıyılın başında başvurabilir. Çift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programına başlayabilmesi için öğrencinin ikinci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programına başladığı yarıyıla kadar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programında aldığı tüm dersleri başarı ile tamamlamış olması gerekir. Çift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programını başarı ile bitirip iki lisans derecesine hak kazanmış olan öğrencilere iki lisans diploması verilir. İkinci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programını tamamlayan öğrenciye söz konusu programın diploması ancak devam ettiği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programından mezun olması halinde verilir.</a:t>
            </a:r>
          </a:p>
        </p:txBody>
      </p:sp>
      <p:pic>
        <p:nvPicPr>
          <p:cNvPr id="14" name="Picture 2" descr="Ã¼nlem png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5" y="5725072"/>
            <a:ext cx="421387" cy="877889"/>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14"/>
          <p:cNvSpPr/>
          <p:nvPr/>
        </p:nvSpPr>
        <p:spPr>
          <a:xfrm>
            <a:off x="1035342" y="5556468"/>
            <a:ext cx="10546080" cy="1631216"/>
          </a:xfrm>
          <a:prstGeom prst="rect">
            <a:avLst/>
          </a:prstGeom>
        </p:spPr>
        <p:txBody>
          <a:bodyPr wrap="square">
            <a:spAutoFit/>
          </a:bodyPr>
          <a:lstStyle/>
          <a:p>
            <a:pPr marL="342900" indent="-342900" algn="just">
              <a:buFont typeface="Wingdings" panose="05000000000000000000" pitchFamily="2" charset="2"/>
              <a:buChar char="ü"/>
            </a:pPr>
            <a:r>
              <a:rPr lang="tr-TR" sz="2000" b="1" dirty="0" smtClean="0">
                <a:solidFill>
                  <a:srgbClr val="C00000"/>
                </a:solidFill>
                <a:latin typeface="Tw Cen MT" panose="020B0602020104020603" pitchFamily="34" charset="0"/>
                <a:cs typeface="Adobe Devanagari" panose="02040503050201020203" pitchFamily="18" charset="0"/>
              </a:rPr>
              <a:t>Çift </a:t>
            </a:r>
            <a:r>
              <a:rPr lang="tr-TR" sz="2000" b="1" dirty="0" err="1" smtClean="0">
                <a:solidFill>
                  <a:srgbClr val="C00000"/>
                </a:solidFill>
                <a:latin typeface="Tw Cen MT" panose="020B0602020104020603" pitchFamily="34" charset="0"/>
                <a:cs typeface="Adobe Devanagari" panose="02040503050201020203" pitchFamily="18" charset="0"/>
              </a:rPr>
              <a:t>Anadal</a:t>
            </a:r>
            <a:r>
              <a:rPr lang="tr-TR" sz="2000" b="1" dirty="0" smtClean="0">
                <a:solidFill>
                  <a:srgbClr val="C00000"/>
                </a:solidFill>
                <a:latin typeface="Tw Cen MT" panose="020B0602020104020603" pitchFamily="34" charset="0"/>
                <a:cs typeface="Adobe Devanagari" panose="02040503050201020203" pitchFamily="18" charset="0"/>
              </a:rPr>
              <a:t> programı ile ilgili yönetmeliğe Gelişim Üniversitesi’nin sitesinden ulaşabilirsiniz. Aklınıza takılanları İktisadi, İdari ve Sosyal Bilimler Fakültesi’nin Sekreterliği’nden öğrenebilirsiniz.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endParaRPr lang="tr-TR" sz="2000" dirty="0" smtClean="0">
              <a:solidFill>
                <a:srgbClr val="002060"/>
              </a:solidFill>
              <a:latin typeface="Tw Cen MT" panose="020B0602020104020603" pitchFamily="34" charset="0"/>
              <a:cs typeface="Adobe Devanagari" panose="02040503050201020203" pitchFamily="18" charset="0"/>
            </a:endParaRPr>
          </a:p>
        </p:txBody>
      </p:sp>
      <p:pic>
        <p:nvPicPr>
          <p:cNvPr id="11286" name="Picture 22" descr="diploma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1273" y="357658"/>
            <a:ext cx="1521993" cy="8157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diploma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2970" y="358782"/>
            <a:ext cx="1521993" cy="815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143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540035" y="0"/>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err="1" smtClean="0">
                <a:solidFill>
                  <a:srgbClr val="002060"/>
                </a:solidFill>
              </a:rPr>
              <a:t>Yandal</a:t>
            </a:r>
            <a:r>
              <a:rPr lang="tr-TR" dirty="0" smtClean="0">
                <a:solidFill>
                  <a:srgbClr val="002060"/>
                </a:solidFill>
              </a:rPr>
              <a:t> programı</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sp>
        <p:nvSpPr>
          <p:cNvPr id="10" name="Dikdörtgen 9"/>
          <p:cNvSpPr/>
          <p:nvPr/>
        </p:nvSpPr>
        <p:spPr>
          <a:xfrm>
            <a:off x="348240" y="1463040"/>
            <a:ext cx="11120846" cy="1631216"/>
          </a:xfrm>
          <a:prstGeom prst="rect">
            <a:avLst/>
          </a:prstGeom>
        </p:spPr>
        <p:txBody>
          <a:bodyPr wrap="square">
            <a:spAutoFit/>
          </a:bodyPr>
          <a:lstStyle/>
          <a:p>
            <a:pPr marL="342900" indent="-342900" algn="just">
              <a:buFont typeface="Wingdings" panose="05000000000000000000" pitchFamily="2" charset="2"/>
              <a:buChar char="ü"/>
            </a:pPr>
            <a:r>
              <a:rPr lang="tr-TR" sz="2000" dirty="0">
                <a:solidFill>
                  <a:srgbClr val="002060"/>
                </a:solidFill>
                <a:latin typeface="Tw Cen MT" panose="020B0602020104020603" pitchFamily="34" charset="0"/>
                <a:cs typeface="Adobe Devanagari" panose="02040503050201020203" pitchFamily="18" charset="0"/>
              </a:rPr>
              <a:t>Çift </a:t>
            </a:r>
            <a:r>
              <a:rPr lang="tr-TR" sz="2000" dirty="0" err="1">
                <a:solidFill>
                  <a:srgbClr val="002060"/>
                </a:solidFill>
                <a:latin typeface="Tw Cen MT" panose="020B0602020104020603" pitchFamily="34" charset="0"/>
                <a:cs typeface="Adobe Devanagari" panose="02040503050201020203" pitchFamily="18" charset="0"/>
              </a:rPr>
              <a:t>anadal</a:t>
            </a:r>
            <a:r>
              <a:rPr lang="tr-TR" sz="2000" dirty="0">
                <a:solidFill>
                  <a:srgbClr val="002060"/>
                </a:solidFill>
                <a:latin typeface="Tw Cen MT" panose="020B0602020104020603" pitchFamily="34" charset="0"/>
                <a:cs typeface="Adobe Devanagari" panose="02040503050201020203" pitchFamily="18" charset="0"/>
              </a:rPr>
              <a:t> programının </a:t>
            </a:r>
            <a:r>
              <a:rPr lang="tr-TR" sz="2000" dirty="0" smtClean="0">
                <a:solidFill>
                  <a:srgbClr val="002060"/>
                </a:solidFill>
                <a:latin typeface="Tw Cen MT" panose="020B0602020104020603" pitchFamily="34" charset="0"/>
                <a:cs typeface="Adobe Devanagari" panose="02040503050201020203" pitchFamily="18" charset="0"/>
              </a:rPr>
              <a:t>yanında </a:t>
            </a:r>
            <a:r>
              <a:rPr lang="tr-TR" sz="2000" dirty="0" err="1" smtClean="0">
                <a:solidFill>
                  <a:srgbClr val="002060"/>
                </a:solidFill>
                <a:latin typeface="Tw Cen MT" panose="020B0602020104020603" pitchFamily="34" charset="0"/>
                <a:cs typeface="Adobe Devanagari" panose="02040503050201020203" pitchFamily="18" charset="0"/>
              </a:rPr>
              <a:t>yandal</a:t>
            </a:r>
            <a:r>
              <a:rPr lang="tr-TR" sz="2000" dirty="0" smtClean="0">
                <a:solidFill>
                  <a:srgbClr val="002060"/>
                </a:solidFill>
                <a:latin typeface="Tw Cen MT" panose="020B0602020104020603" pitchFamily="34" charset="0"/>
                <a:cs typeface="Adobe Devanagari" panose="02040503050201020203" pitchFamily="18" charset="0"/>
              </a:rPr>
              <a:t> programıyla ilgi duyduğunuz bir alanda </a:t>
            </a:r>
            <a:r>
              <a:rPr lang="tr-TR" sz="2000" b="1" dirty="0" smtClean="0">
                <a:solidFill>
                  <a:srgbClr val="002060"/>
                </a:solidFill>
                <a:latin typeface="Tw Cen MT" panose="020B0602020104020603" pitchFamily="34" charset="0"/>
                <a:cs typeface="Adobe Devanagari" panose="02040503050201020203" pitchFamily="18" charset="0"/>
              </a:rPr>
              <a:t>sertifika</a:t>
            </a:r>
            <a:r>
              <a:rPr lang="tr-TR" sz="2000" dirty="0" smtClean="0">
                <a:solidFill>
                  <a:srgbClr val="002060"/>
                </a:solidFill>
                <a:latin typeface="Tw Cen MT" panose="020B0602020104020603" pitchFamily="34" charset="0"/>
                <a:cs typeface="Adobe Devanagari" panose="02040503050201020203" pitchFamily="18" charset="0"/>
              </a:rPr>
              <a:t> alma hakkı kazanabilirsiniz.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r>
              <a:rPr lang="tr-TR" sz="2000" dirty="0" err="1" smtClean="0">
                <a:solidFill>
                  <a:srgbClr val="002060"/>
                </a:solidFill>
                <a:latin typeface="Tw Cen MT" panose="020B0602020104020603" pitchFamily="34" charset="0"/>
                <a:cs typeface="Adobe Devanagari" panose="02040503050201020203" pitchFamily="18" charset="0"/>
              </a:rPr>
              <a:t>Yandal</a:t>
            </a:r>
            <a:r>
              <a:rPr lang="tr-TR" sz="2000" dirty="0" smtClean="0">
                <a:solidFill>
                  <a:srgbClr val="002060"/>
                </a:solidFill>
                <a:latin typeface="Tw Cen MT" panose="020B0602020104020603" pitchFamily="34" charset="0"/>
                <a:cs typeface="Adobe Devanagari" panose="02040503050201020203" pitchFamily="18" charset="0"/>
              </a:rPr>
              <a:t> programında ilgi duyduğunuz bölümden 21 kredilik ders alarak </a:t>
            </a:r>
            <a:r>
              <a:rPr lang="tr-TR" sz="2000" b="1" dirty="0" smtClean="0">
                <a:solidFill>
                  <a:srgbClr val="002060"/>
                </a:solidFill>
                <a:latin typeface="Tw Cen MT" panose="020B0602020104020603" pitchFamily="34" charset="0"/>
                <a:cs typeface="Adobe Devanagari" panose="02040503050201020203" pitchFamily="18" charset="0"/>
              </a:rPr>
              <a:t>sertifika</a:t>
            </a:r>
            <a:r>
              <a:rPr lang="tr-TR" sz="2000" dirty="0" smtClean="0">
                <a:solidFill>
                  <a:srgbClr val="002060"/>
                </a:solidFill>
                <a:latin typeface="Tw Cen MT" panose="020B0602020104020603" pitchFamily="34" charset="0"/>
                <a:cs typeface="Adobe Devanagari" panose="02040503050201020203" pitchFamily="18" charset="0"/>
              </a:rPr>
              <a:t> alabilirsiniz. Alacağınız sertifika diploma yerine geçmemektedir.</a:t>
            </a:r>
            <a:endParaRPr lang="tr-TR" sz="2000" dirty="0">
              <a:solidFill>
                <a:srgbClr val="002060"/>
              </a:solidFill>
              <a:latin typeface="Tw Cen MT" panose="020B0602020104020603" pitchFamily="34" charset="0"/>
              <a:cs typeface="Adobe Devanagari" panose="02040503050201020203" pitchFamily="18" charset="0"/>
            </a:endParaRPr>
          </a:p>
        </p:txBody>
      </p:sp>
      <p:pic>
        <p:nvPicPr>
          <p:cNvPr id="14" name="Picture 2" descr="Ã¼nlem png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3" y="3198461"/>
            <a:ext cx="421387" cy="877889"/>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14"/>
          <p:cNvSpPr/>
          <p:nvPr/>
        </p:nvSpPr>
        <p:spPr>
          <a:xfrm>
            <a:off x="901337" y="3129573"/>
            <a:ext cx="10546080" cy="1631216"/>
          </a:xfrm>
          <a:prstGeom prst="rect">
            <a:avLst/>
          </a:prstGeom>
        </p:spPr>
        <p:txBody>
          <a:bodyPr wrap="square">
            <a:spAutoFit/>
          </a:bodyPr>
          <a:lstStyle/>
          <a:p>
            <a:pPr marL="342900" indent="-342900" algn="just">
              <a:buFont typeface="Wingdings" panose="05000000000000000000" pitchFamily="2" charset="2"/>
              <a:buChar char="ü"/>
            </a:pPr>
            <a:r>
              <a:rPr lang="tr-TR" sz="2000" b="1" dirty="0" err="1" smtClean="0">
                <a:solidFill>
                  <a:srgbClr val="C00000"/>
                </a:solidFill>
                <a:latin typeface="Tw Cen MT" panose="020B0602020104020603" pitchFamily="34" charset="0"/>
                <a:cs typeface="Adobe Devanagari" panose="02040503050201020203" pitchFamily="18" charset="0"/>
              </a:rPr>
              <a:t>Yandal</a:t>
            </a:r>
            <a:r>
              <a:rPr lang="tr-TR" sz="2000" b="1" dirty="0" smtClean="0">
                <a:solidFill>
                  <a:srgbClr val="C00000"/>
                </a:solidFill>
                <a:latin typeface="Tw Cen MT" panose="020B0602020104020603" pitchFamily="34" charset="0"/>
                <a:cs typeface="Adobe Devanagari" panose="02040503050201020203" pitchFamily="18" charset="0"/>
              </a:rPr>
              <a:t> programı ile ilgili yönetmeliğe Gelişim Üniversitesi’nin sitesinden ulaşabilirsiniz. Aklınıza takılanları İktisadi, İdari ve Sosyal Bilimler Fakültesi’nin Sekreterliği’nden öğrenebilirsiniz.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endParaRPr lang="tr-TR" sz="2000" dirty="0" smtClean="0">
              <a:solidFill>
                <a:srgbClr val="002060"/>
              </a:solidFill>
              <a:latin typeface="Tw Cen MT" panose="020B0602020104020603" pitchFamily="34" charset="0"/>
              <a:cs typeface="Adobe Devanagari" panose="02040503050201020203" pitchFamily="18" charset="0"/>
            </a:endParaRPr>
          </a:p>
        </p:txBody>
      </p:sp>
      <p:pic>
        <p:nvPicPr>
          <p:cNvPr id="10248" name="Picture 8"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4082" y="4125903"/>
            <a:ext cx="2966285" cy="2126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023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up 2"/>
          <p:cNvGrpSpPr/>
          <p:nvPr/>
        </p:nvGrpSpPr>
        <p:grpSpPr>
          <a:xfrm>
            <a:off x="0" y="2958353"/>
            <a:ext cx="5230906" cy="3899647"/>
            <a:chOff x="0" y="2958353"/>
            <a:chExt cx="5230906" cy="3899647"/>
          </a:xfrm>
        </p:grpSpPr>
        <p:pic>
          <p:nvPicPr>
            <p:cNvPr id="12292" name="Picture 4" descr="erasmus world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3797"/>
              <a:ext cx="4858937" cy="3644203"/>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344706" y="2958353"/>
              <a:ext cx="3886200" cy="10623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4" name="Unvan 1"/>
          <p:cNvSpPr txBox="1">
            <a:spLocks/>
          </p:cNvSpPr>
          <p:nvPr/>
        </p:nvSpPr>
        <p:spPr>
          <a:xfrm>
            <a:off x="4049484" y="202493"/>
            <a:ext cx="4251989" cy="950075"/>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err="1" smtClean="0">
                <a:solidFill>
                  <a:srgbClr val="002060"/>
                </a:solidFill>
              </a:rPr>
              <a:t>Erasmus</a:t>
            </a:r>
            <a:r>
              <a:rPr lang="tr-TR" dirty="0" smtClean="0">
                <a:solidFill>
                  <a:srgbClr val="002060"/>
                </a:solidFill>
              </a:rPr>
              <a:t> programı</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sp>
        <p:nvSpPr>
          <p:cNvPr id="10" name="Dikdörtgen 9"/>
          <p:cNvSpPr/>
          <p:nvPr/>
        </p:nvSpPr>
        <p:spPr>
          <a:xfrm>
            <a:off x="348240" y="1461334"/>
            <a:ext cx="11120846" cy="2554545"/>
          </a:xfrm>
          <a:prstGeom prst="rect">
            <a:avLst/>
          </a:prstGeom>
        </p:spPr>
        <p:txBody>
          <a:bodyPr wrap="square">
            <a:spAutoFit/>
          </a:bodyPr>
          <a:lstStyle/>
          <a:p>
            <a:pPr marL="342900" indent="-342900">
              <a:buFont typeface="Wingdings" panose="05000000000000000000" pitchFamily="2" charset="2"/>
              <a:buChar char="ü"/>
            </a:pPr>
            <a:r>
              <a:rPr lang="tr-TR" sz="2000" dirty="0">
                <a:solidFill>
                  <a:srgbClr val="002060"/>
                </a:solidFill>
                <a:latin typeface="Tw Cen MT" panose="020B0602020104020603" pitchFamily="34" charset="0"/>
                <a:cs typeface="Adobe Devanagari" panose="02040503050201020203" pitchFamily="18" charset="0"/>
              </a:rPr>
              <a:t>Her akademik yılı için başvuru şartlarında farklılıklar olabilmektedir. Bu nedenle </a:t>
            </a:r>
            <a:r>
              <a:rPr lang="tr-TR" sz="2000" b="1" dirty="0">
                <a:solidFill>
                  <a:srgbClr val="002060"/>
                </a:solidFill>
                <a:latin typeface="Tw Cen MT" panose="020B0602020104020603" pitchFamily="34" charset="0"/>
                <a:cs typeface="Adobe Devanagari" panose="02040503050201020203" pitchFamily="18" charset="0"/>
              </a:rPr>
              <a:t>güncel şartlar, ilgili akademik yıl için duyurulan ilan metninde</a:t>
            </a:r>
            <a:r>
              <a:rPr lang="tr-TR" sz="2000" dirty="0">
                <a:solidFill>
                  <a:srgbClr val="002060"/>
                </a:solidFill>
                <a:latin typeface="Tw Cen MT" panose="020B0602020104020603" pitchFamily="34" charset="0"/>
                <a:cs typeface="Adobe Devanagari" panose="02040503050201020203" pitchFamily="18" charset="0"/>
              </a:rPr>
              <a:t> belirtilmektedir. Bununla birlikte genel esaslar aşağıdadır.  </a:t>
            </a:r>
          </a:p>
          <a:p>
            <a:pPr marL="342900" indent="-342900">
              <a:buFont typeface="Wingdings" panose="05000000000000000000" pitchFamily="2" charset="2"/>
              <a:buChar char="ü"/>
            </a:pPr>
            <a:r>
              <a:rPr lang="tr-TR" sz="2000" dirty="0">
                <a:solidFill>
                  <a:srgbClr val="002060"/>
                </a:solidFill>
                <a:latin typeface="Tw Cen MT" panose="020B0602020104020603" pitchFamily="34" charset="0"/>
                <a:cs typeface="Adobe Devanagari" panose="02040503050201020203" pitchFamily="18" charset="0"/>
              </a:rPr>
              <a:t>1.Öğrencinin programa katılacağı dönemde en azından ikinci sınıf olması &amp; mezuniyet öncesi en az 30 ECTS değerinde denkliği yapılabilecek dersin bulunması,</a:t>
            </a:r>
          </a:p>
          <a:p>
            <a:pPr marL="342900" indent="-342900">
              <a:buFont typeface="Wingdings" panose="05000000000000000000" pitchFamily="2" charset="2"/>
              <a:buChar char="ü"/>
            </a:pPr>
            <a:r>
              <a:rPr lang="tr-TR" sz="2000" dirty="0">
                <a:solidFill>
                  <a:srgbClr val="002060"/>
                </a:solidFill>
                <a:latin typeface="Tw Cen MT" panose="020B0602020104020603" pitchFamily="34" charset="0"/>
                <a:cs typeface="Adobe Devanagari" panose="02040503050201020203" pitchFamily="18" charset="0"/>
              </a:rPr>
              <a:t>2.Genel not ortalaması (GNO)'</a:t>
            </a:r>
            <a:r>
              <a:rPr lang="tr-TR" sz="2000" dirty="0" err="1">
                <a:solidFill>
                  <a:srgbClr val="002060"/>
                </a:solidFill>
                <a:latin typeface="Tw Cen MT" panose="020B0602020104020603" pitchFamily="34" charset="0"/>
                <a:cs typeface="Adobe Devanagari" panose="02040503050201020203" pitchFamily="18" charset="0"/>
              </a:rPr>
              <a:t>nın</a:t>
            </a:r>
            <a:r>
              <a:rPr lang="tr-TR" sz="2000" dirty="0">
                <a:solidFill>
                  <a:srgbClr val="002060"/>
                </a:solidFill>
                <a:latin typeface="Tw Cen MT" panose="020B0602020104020603" pitchFamily="34" charset="0"/>
                <a:cs typeface="Adobe Devanagari" panose="02040503050201020203" pitchFamily="18" charset="0"/>
              </a:rPr>
              <a:t> </a:t>
            </a:r>
            <a:r>
              <a:rPr lang="tr-TR" sz="2000" dirty="0" err="1">
                <a:solidFill>
                  <a:srgbClr val="002060"/>
                </a:solidFill>
                <a:latin typeface="Tw Cen MT" panose="020B0602020104020603" pitchFamily="34" charset="0"/>
                <a:cs typeface="Adobe Devanagari" panose="02040503050201020203" pitchFamily="18" charset="0"/>
              </a:rPr>
              <a:t>Önlisans</a:t>
            </a:r>
            <a:r>
              <a:rPr lang="tr-TR" sz="2000" dirty="0">
                <a:solidFill>
                  <a:srgbClr val="002060"/>
                </a:solidFill>
                <a:latin typeface="Tw Cen MT" panose="020B0602020104020603" pitchFamily="34" charset="0"/>
                <a:cs typeface="Adobe Devanagari" panose="02040503050201020203" pitchFamily="18" charset="0"/>
              </a:rPr>
              <a:t>/Lisans seviyesinde en az 2.20/4.00, Yüksek Lisans ve Doktora düzeyinde ise en az 2,50/4.00 olması.</a:t>
            </a:r>
          </a:p>
          <a:p>
            <a:pPr marL="342900" indent="-342900">
              <a:buFont typeface="Wingdings" panose="05000000000000000000" pitchFamily="2" charset="2"/>
              <a:buChar char="ü"/>
            </a:pPr>
            <a:r>
              <a:rPr lang="tr-TR" sz="2000" dirty="0">
                <a:solidFill>
                  <a:srgbClr val="002060"/>
                </a:solidFill>
                <a:latin typeface="Tw Cen MT" panose="020B0602020104020603" pitchFamily="34" charset="0"/>
                <a:cs typeface="Adobe Devanagari" panose="02040503050201020203" pitchFamily="18" charset="0"/>
              </a:rPr>
              <a:t>Not:  Hareketliliğe katılacak öğrencilerin tam zamanlı olması ve eğitim alacağı dönem için 30 ECTS (AKTS) kredisini takip edebilecek ders yükünün olması gerekmektedir</a:t>
            </a:r>
          </a:p>
        </p:txBody>
      </p:sp>
      <p:sp>
        <p:nvSpPr>
          <p:cNvPr id="16" name="Dikdörtgen 15"/>
          <p:cNvSpPr/>
          <p:nvPr/>
        </p:nvSpPr>
        <p:spPr>
          <a:xfrm>
            <a:off x="5331938" y="4621616"/>
            <a:ext cx="6063855" cy="1631216"/>
          </a:xfrm>
          <a:prstGeom prst="rect">
            <a:avLst/>
          </a:prstGeom>
        </p:spPr>
        <p:txBody>
          <a:bodyPr wrap="square">
            <a:spAutoFit/>
          </a:bodyPr>
          <a:lstStyle/>
          <a:p>
            <a:pPr algn="just"/>
            <a:r>
              <a:rPr lang="tr-TR" sz="2000" b="1" dirty="0" err="1" smtClean="0">
                <a:solidFill>
                  <a:srgbClr val="C00000"/>
                </a:solidFill>
                <a:latin typeface="Tw Cen MT" panose="020B0602020104020603" pitchFamily="34" charset="0"/>
                <a:cs typeface="Adobe Devanagari" panose="02040503050201020203" pitchFamily="18" charset="0"/>
              </a:rPr>
              <a:t>Erasmus</a:t>
            </a:r>
            <a:r>
              <a:rPr lang="tr-TR" sz="2000" b="1" dirty="0" smtClean="0">
                <a:solidFill>
                  <a:srgbClr val="C00000"/>
                </a:solidFill>
                <a:latin typeface="Tw Cen MT" panose="020B0602020104020603" pitchFamily="34" charset="0"/>
                <a:cs typeface="Adobe Devanagari" panose="02040503050201020203" pitchFamily="18" charset="0"/>
              </a:rPr>
              <a:t> Programı kapsamında gitmek istediğiniz bir ülke ve okul olursa, Gelişim Üniversitesi’nin bu okulla anlaşma yapması için siz de aracı olabilirsiniz.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endParaRPr lang="tr-TR" sz="2000" dirty="0" smtClean="0">
              <a:solidFill>
                <a:srgbClr val="002060"/>
              </a:solidFill>
              <a:latin typeface="Tw Cen MT" panose="020B0602020104020603" pitchFamily="34" charset="0"/>
              <a:cs typeface="Adobe Devanagari" panose="02040503050201020203" pitchFamily="18" charset="0"/>
            </a:endParaRPr>
          </a:p>
        </p:txBody>
      </p:sp>
      <p:pic>
        <p:nvPicPr>
          <p:cNvPr id="17" name="Picture 2" descr="Ã¼nlem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261" y="4369763"/>
            <a:ext cx="421387" cy="87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034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281" y="2586445"/>
            <a:ext cx="7772400" cy="1463040"/>
          </a:xfrm>
        </p:spPr>
        <p:txBody>
          <a:bodyPr/>
          <a:lstStyle/>
          <a:p>
            <a:pPr algn="ctr"/>
            <a:r>
              <a:rPr lang="tr-TR" dirty="0" smtClean="0">
                <a:solidFill>
                  <a:srgbClr val="002060"/>
                </a:solidFill>
              </a:rPr>
              <a:t>Sosyoloji kulübü ve etkinlikler</a:t>
            </a:r>
            <a:endParaRPr lang="tr-TR"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cxnSp>
        <p:nvCxnSpPr>
          <p:cNvPr id="7" name="Düz Bağlayıcı 6"/>
          <p:cNvCxnSpPr/>
          <p:nvPr/>
        </p:nvCxnSpPr>
        <p:spPr>
          <a:xfrm flipV="1">
            <a:off x="457200" y="4049485"/>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457200" y="2399211"/>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229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281" y="2586445"/>
            <a:ext cx="7772400" cy="1463040"/>
          </a:xfrm>
        </p:spPr>
        <p:txBody>
          <a:bodyPr/>
          <a:lstStyle/>
          <a:p>
            <a:pPr algn="ctr"/>
            <a:r>
              <a:rPr lang="tr-TR" dirty="0" smtClean="0">
                <a:solidFill>
                  <a:srgbClr val="002060"/>
                </a:solidFill>
              </a:rPr>
              <a:t>Genel bilgiler</a:t>
            </a:r>
            <a:endParaRPr lang="tr-TR"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cxnSp>
        <p:nvCxnSpPr>
          <p:cNvPr id="7" name="Düz Bağlayıcı 6"/>
          <p:cNvCxnSpPr/>
          <p:nvPr/>
        </p:nvCxnSpPr>
        <p:spPr>
          <a:xfrm flipV="1">
            <a:off x="457200" y="4049485"/>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457200" y="2399211"/>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433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540035" y="0"/>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Kulüp etkinlikleri</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sp>
        <p:nvSpPr>
          <p:cNvPr id="10" name="Dikdörtgen 9"/>
          <p:cNvSpPr/>
          <p:nvPr/>
        </p:nvSpPr>
        <p:spPr>
          <a:xfrm>
            <a:off x="348240" y="1463040"/>
            <a:ext cx="11120846" cy="1015663"/>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Sosyoloji Kulübü tarafından okulumuzda film gösterimleri ve kritikleri, belli konular hakkında konferansların düzenlenmesi gibi aktiviteler yapılmaktadır. Kulüp etkinliklerine herkes katılabilir ya da etkinliklerde görev alabilir.</a:t>
            </a:r>
            <a:endParaRPr lang="tr-TR" sz="2000" dirty="0">
              <a:solidFill>
                <a:srgbClr val="002060"/>
              </a:solidFill>
              <a:latin typeface="Tw Cen MT" panose="020B0602020104020603" pitchFamily="34" charset="0"/>
              <a:cs typeface="Adobe Devanagari" panose="02040503050201020203" pitchFamily="18" charset="0"/>
            </a:endParaRPr>
          </a:p>
        </p:txBody>
      </p:sp>
      <p:pic>
        <p:nvPicPr>
          <p:cNvPr id="13314" name="Picture 2" descr="Ä°GÃ SOSYOLOJÄ° KULÃB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348" y="2730138"/>
            <a:ext cx="3061166" cy="3061166"/>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5399214" y="2730138"/>
            <a:ext cx="5860972" cy="1938992"/>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Kulübümüzü </a:t>
            </a:r>
            <a:r>
              <a:rPr lang="tr-TR" sz="2000" dirty="0" err="1" smtClean="0">
                <a:solidFill>
                  <a:srgbClr val="002060"/>
                </a:solidFill>
                <a:latin typeface="Tw Cen MT" panose="020B0602020104020603" pitchFamily="34" charset="0"/>
                <a:cs typeface="Adobe Devanagari" panose="02040503050201020203" pitchFamily="18" charset="0"/>
              </a:rPr>
              <a:t>Twitter</a:t>
            </a:r>
            <a:r>
              <a:rPr lang="tr-TR" sz="2000" dirty="0" smtClean="0">
                <a:solidFill>
                  <a:srgbClr val="002060"/>
                </a:solidFill>
                <a:latin typeface="Tw Cen MT" panose="020B0602020104020603" pitchFamily="34" charset="0"/>
                <a:cs typeface="Adobe Devanagari" panose="02040503050201020203" pitchFamily="18" charset="0"/>
              </a:rPr>
              <a:t> ve Facebook hesaplarından takip edebilirsiniz;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algn="just"/>
            <a:r>
              <a:rPr lang="tr-TR" sz="2000" dirty="0">
                <a:solidFill>
                  <a:srgbClr val="002060"/>
                </a:solidFill>
                <a:latin typeface="Tw Cen MT" panose="020B0602020104020603" pitchFamily="34" charset="0"/>
                <a:cs typeface="Adobe Devanagari" panose="02040503050201020203" pitchFamily="18" charset="0"/>
                <a:hlinkClick r:id="rId4"/>
              </a:rPr>
              <a:t>https://</a:t>
            </a:r>
            <a:r>
              <a:rPr lang="tr-TR" sz="2000" dirty="0" smtClean="0">
                <a:solidFill>
                  <a:srgbClr val="002060"/>
                </a:solidFill>
                <a:latin typeface="Tw Cen MT" panose="020B0602020104020603" pitchFamily="34" charset="0"/>
                <a:cs typeface="Adobe Devanagari" panose="02040503050201020203" pitchFamily="18" charset="0"/>
                <a:hlinkClick r:id="rId4"/>
              </a:rPr>
              <a:t>twitter.com/igusosyoloji</a:t>
            </a:r>
            <a:endParaRPr lang="tr-TR" sz="2000" dirty="0" smtClean="0">
              <a:solidFill>
                <a:srgbClr val="002060"/>
              </a:solidFill>
              <a:latin typeface="Tw Cen MT" panose="020B0602020104020603" pitchFamily="34" charset="0"/>
              <a:cs typeface="Adobe Devanagari" panose="02040503050201020203" pitchFamily="18" charset="0"/>
            </a:endParaRPr>
          </a:p>
          <a:p>
            <a:pPr algn="just"/>
            <a:r>
              <a:rPr lang="tr-TR" sz="2000" dirty="0">
                <a:solidFill>
                  <a:srgbClr val="002060"/>
                </a:solidFill>
                <a:latin typeface="Tw Cen MT" panose="020B0602020104020603" pitchFamily="34" charset="0"/>
                <a:cs typeface="Adobe Devanagari" panose="02040503050201020203" pitchFamily="18" charset="0"/>
                <a:hlinkClick r:id="rId5"/>
              </a:rPr>
              <a:t>https://www.facebook.com/igusosyoloji</a:t>
            </a:r>
            <a:r>
              <a:rPr lang="tr-TR" sz="2000" dirty="0" smtClean="0">
                <a:solidFill>
                  <a:srgbClr val="002060"/>
                </a:solidFill>
                <a:latin typeface="Tw Cen MT" panose="020B0602020104020603" pitchFamily="34" charset="0"/>
                <a:cs typeface="Adobe Devanagari" panose="02040503050201020203" pitchFamily="18" charset="0"/>
                <a:hlinkClick r:id="rId5"/>
              </a:rPr>
              <a:t>/</a:t>
            </a:r>
            <a:endParaRPr lang="tr-TR" sz="2000" dirty="0" smtClean="0">
              <a:solidFill>
                <a:srgbClr val="002060"/>
              </a:solidFill>
              <a:latin typeface="Tw Cen MT" panose="020B0602020104020603" pitchFamily="34" charset="0"/>
              <a:cs typeface="Adobe Devanagari" panose="02040503050201020203" pitchFamily="18" charset="0"/>
            </a:endParaRPr>
          </a:p>
          <a:p>
            <a:pPr algn="just"/>
            <a:endParaRPr lang="tr-TR" sz="2000" dirty="0">
              <a:solidFill>
                <a:srgbClr val="002060"/>
              </a:solidFill>
              <a:latin typeface="Tw Cen MT" panose="020B0602020104020603" pitchFamily="34" charset="0"/>
              <a:cs typeface="Adobe Devanagari" panose="02040503050201020203" pitchFamily="18" charset="0"/>
            </a:endParaRPr>
          </a:p>
        </p:txBody>
      </p:sp>
      <p:sp>
        <p:nvSpPr>
          <p:cNvPr id="12" name="Dikdörtgen 11"/>
          <p:cNvSpPr/>
          <p:nvPr/>
        </p:nvSpPr>
        <p:spPr>
          <a:xfrm>
            <a:off x="5399214" y="4938629"/>
            <a:ext cx="5913221" cy="1015663"/>
          </a:xfrm>
          <a:prstGeom prst="rect">
            <a:avLst/>
          </a:prstGeom>
        </p:spPr>
        <p:txBody>
          <a:bodyPr wrap="square">
            <a:spAutoFit/>
          </a:bodyPr>
          <a:lstStyle/>
          <a:p>
            <a:pPr algn="just"/>
            <a:r>
              <a:rPr lang="tr-TR" sz="2000" b="1" dirty="0" smtClean="0">
                <a:solidFill>
                  <a:srgbClr val="C00000"/>
                </a:solidFill>
                <a:latin typeface="Tw Cen MT" panose="020B0602020104020603" pitchFamily="34" charset="0"/>
                <a:cs typeface="Adobe Devanagari" panose="02040503050201020203" pitchFamily="18" charset="0"/>
              </a:rPr>
              <a:t>Yeni etkinlik fikirlerinizi her zaman kulüple ve Sosyoloji bölümüyle paylaşabilirsiniz. </a:t>
            </a: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endParaRPr lang="tr-TR" sz="2000" dirty="0" smtClean="0">
              <a:solidFill>
                <a:srgbClr val="002060"/>
              </a:solidFill>
              <a:latin typeface="Tw Cen MT" panose="020B0602020104020603" pitchFamily="34" charset="0"/>
              <a:cs typeface="Adobe Devanagari" panose="02040503050201020203" pitchFamily="18" charset="0"/>
            </a:endParaRPr>
          </a:p>
        </p:txBody>
      </p:sp>
      <p:pic>
        <p:nvPicPr>
          <p:cNvPr id="13" name="Picture 2" descr="Ã¼nlem png ile ilgili gÃ¶rsel sonuc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0275" y="4681775"/>
            <a:ext cx="421387" cy="877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0078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280" y="2586445"/>
            <a:ext cx="7850673" cy="1463040"/>
          </a:xfrm>
        </p:spPr>
        <p:txBody>
          <a:bodyPr/>
          <a:lstStyle/>
          <a:p>
            <a:pPr algn="ctr"/>
            <a:r>
              <a:rPr lang="tr-TR" dirty="0" smtClean="0">
                <a:solidFill>
                  <a:srgbClr val="002060"/>
                </a:solidFill>
              </a:rPr>
              <a:t>Derslere hazırlık ve sınıf düzeni</a:t>
            </a:r>
            <a:endParaRPr lang="tr-TR"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cxnSp>
        <p:nvCxnSpPr>
          <p:cNvPr id="7" name="Düz Bağlayıcı 6"/>
          <p:cNvCxnSpPr/>
          <p:nvPr/>
        </p:nvCxnSpPr>
        <p:spPr>
          <a:xfrm flipV="1">
            <a:off x="457200" y="4049485"/>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457200" y="2399211"/>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4263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4075612" y="0"/>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derslere hazırlık</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sp>
        <p:nvSpPr>
          <p:cNvPr id="10" name="Dikdörtgen 9"/>
          <p:cNvSpPr/>
          <p:nvPr/>
        </p:nvSpPr>
        <p:spPr>
          <a:xfrm>
            <a:off x="348240" y="1463040"/>
            <a:ext cx="11120846" cy="1631216"/>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Derslerimizin verimli geçmesi için hocalarınızın sizden istediği okumaları yapmanız ve derslere hazırlıklı gelmeniz oldukça önemlidir.</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Verimli bir lisans eğitimi almanız adına hocalarınızın ders planlarını titizlikle takip etmeniz ve ders esnasında </a:t>
            </a:r>
            <a:r>
              <a:rPr lang="tr-TR" sz="2000" b="1" dirty="0" smtClean="0">
                <a:solidFill>
                  <a:srgbClr val="002060"/>
                </a:solidFill>
                <a:latin typeface="Tw Cen MT" panose="020B0602020104020603" pitchFamily="34" charset="0"/>
                <a:cs typeface="Adobe Devanagari" panose="02040503050201020203" pitchFamily="18" charset="0"/>
              </a:rPr>
              <a:t>düzenli olarak not tutmanız </a:t>
            </a:r>
            <a:r>
              <a:rPr lang="tr-TR" sz="2000" dirty="0" smtClean="0">
                <a:solidFill>
                  <a:srgbClr val="002060"/>
                </a:solidFill>
                <a:latin typeface="Tw Cen MT" panose="020B0602020104020603" pitchFamily="34" charset="0"/>
                <a:cs typeface="Adobe Devanagari" panose="02040503050201020203" pitchFamily="18" charset="0"/>
              </a:rPr>
              <a:t>yararınıza olacaktır.</a:t>
            </a:r>
            <a:endParaRPr lang="tr-TR" sz="2000" dirty="0">
              <a:solidFill>
                <a:srgbClr val="002060"/>
              </a:solidFill>
              <a:latin typeface="Tw Cen MT" panose="020B0602020104020603" pitchFamily="34" charset="0"/>
              <a:cs typeface="Adobe Devanagari" panose="02040503050201020203" pitchFamily="18" charset="0"/>
            </a:endParaRPr>
          </a:p>
        </p:txBody>
      </p:sp>
      <p:pic>
        <p:nvPicPr>
          <p:cNvPr id="15364" name="Picture 4"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7337" y="3375690"/>
            <a:ext cx="2381250" cy="3114676"/>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2612" y="359503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83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043647" y="0"/>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Sınıf düzeni ve devamsızlık</a:t>
            </a:r>
            <a:endParaRPr lang="tr-TR" dirty="0">
              <a:solidFill>
                <a:srgbClr val="002060"/>
              </a:solidFill>
            </a:endParaRPr>
          </a:p>
        </p:txBody>
      </p:sp>
      <p:cxnSp>
        <p:nvCxnSpPr>
          <p:cNvPr id="5" name="Düz Bağlayıcı 4"/>
          <p:cNvCxnSpPr/>
          <p:nvPr/>
        </p:nvCxnSpPr>
        <p:spPr>
          <a:xfrm flipV="1">
            <a:off x="727166" y="1213605"/>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sp>
        <p:nvSpPr>
          <p:cNvPr id="10" name="Dikdörtgen 9"/>
          <p:cNvSpPr/>
          <p:nvPr/>
        </p:nvSpPr>
        <p:spPr>
          <a:xfrm>
            <a:off x="348240" y="1914530"/>
            <a:ext cx="11120846" cy="3477875"/>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Derslerimizin verimli geçmesi adına lütfen </a:t>
            </a:r>
            <a:r>
              <a:rPr lang="tr-TR" sz="2000" b="1" dirty="0" smtClean="0">
                <a:solidFill>
                  <a:srgbClr val="002060"/>
                </a:solidFill>
                <a:latin typeface="Tw Cen MT" panose="020B0602020104020603" pitchFamily="34" charset="0"/>
                <a:cs typeface="Adobe Devanagari" panose="02040503050201020203" pitchFamily="18" charset="0"/>
              </a:rPr>
              <a:t>hocalarınızın ikazlarına ve kurallarına uyunuz.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Ders saatlerine özen gösteriniz ve </a:t>
            </a:r>
            <a:r>
              <a:rPr lang="tr-TR" sz="2000" b="1" dirty="0" smtClean="0">
                <a:solidFill>
                  <a:srgbClr val="002060"/>
                </a:solidFill>
                <a:latin typeface="Tw Cen MT" panose="020B0602020104020603" pitchFamily="34" charset="0"/>
                <a:cs typeface="Adobe Devanagari" panose="02040503050201020203" pitchFamily="18" charset="0"/>
              </a:rPr>
              <a:t>sınıfınızda zamanında bulununuz.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Ders esnasında lütfen </a:t>
            </a:r>
            <a:r>
              <a:rPr lang="tr-TR" sz="2000" b="1" dirty="0" smtClean="0">
                <a:solidFill>
                  <a:srgbClr val="002060"/>
                </a:solidFill>
                <a:latin typeface="Tw Cen MT" panose="020B0602020104020603" pitchFamily="34" charset="0"/>
                <a:cs typeface="Adobe Devanagari" panose="02040503050201020203" pitchFamily="18" charset="0"/>
              </a:rPr>
              <a:t>cep telefonlarınızı kapatınız ya da sesini kısarak </a:t>
            </a:r>
            <a:r>
              <a:rPr lang="tr-TR" sz="2000" dirty="0" smtClean="0">
                <a:solidFill>
                  <a:srgbClr val="002060"/>
                </a:solidFill>
                <a:latin typeface="Tw Cen MT" panose="020B0602020104020603" pitchFamily="34" charset="0"/>
                <a:cs typeface="Adobe Devanagari" panose="02040503050201020203" pitchFamily="18" charset="0"/>
              </a:rPr>
              <a:t>uzağınızda bir yere kaldırınız.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Lütfen ders esnasında sadece dersinize odaklanınız.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a:p>
            <a:pPr marL="342900" indent="-342900" algn="just">
              <a:buFont typeface="Wingdings" panose="05000000000000000000" pitchFamily="2" charset="2"/>
              <a:buChar char="ü"/>
            </a:pPr>
            <a:r>
              <a:rPr lang="tr-TR" sz="2000" dirty="0">
                <a:solidFill>
                  <a:srgbClr val="002060"/>
                </a:solidFill>
                <a:latin typeface="Tw Cen MT" panose="020B0602020104020603" pitchFamily="34" charset="0"/>
                <a:cs typeface="Adobe Devanagari" panose="02040503050201020203" pitchFamily="18" charset="0"/>
              </a:rPr>
              <a:t>Bir dönemde </a:t>
            </a:r>
            <a:r>
              <a:rPr lang="tr-TR" sz="2000" b="1" dirty="0">
                <a:solidFill>
                  <a:srgbClr val="002060"/>
                </a:solidFill>
                <a:latin typeface="Tw Cen MT" panose="020B0602020104020603" pitchFamily="34" charset="0"/>
                <a:cs typeface="Adobe Devanagari" panose="02040503050201020203" pitchFamily="18" charset="0"/>
              </a:rPr>
              <a:t>devamsızlık hakkınız en fazla 14 saattir. </a:t>
            </a:r>
            <a:r>
              <a:rPr lang="tr-TR" sz="2000" dirty="0">
                <a:solidFill>
                  <a:srgbClr val="002060"/>
                </a:solidFill>
                <a:latin typeface="Tw Cen MT" panose="020B0602020104020603" pitchFamily="34" charset="0"/>
                <a:cs typeface="Adobe Devanagari" panose="02040503050201020203" pitchFamily="18" charset="0"/>
              </a:rPr>
              <a:t>Devamsızlığınız </a:t>
            </a:r>
            <a:r>
              <a:rPr lang="tr-TR" sz="2000" b="1" dirty="0">
                <a:solidFill>
                  <a:srgbClr val="002060"/>
                </a:solidFill>
                <a:latin typeface="Tw Cen MT" panose="020B0602020104020603" pitchFamily="34" charset="0"/>
                <a:cs typeface="Adobe Devanagari" panose="02040503050201020203" pitchFamily="18" charset="0"/>
              </a:rPr>
              <a:t>14 saati geçtiği takdirde o dersten kalırsınız.</a:t>
            </a:r>
          </a:p>
          <a:p>
            <a:pPr marL="342900" indent="-342900" algn="just">
              <a:buFont typeface="Wingdings" panose="05000000000000000000" pitchFamily="2" charset="2"/>
              <a:buChar char="ü"/>
            </a:pPr>
            <a:endParaRPr lang="tr-TR" sz="2000" dirty="0">
              <a:solidFill>
                <a:srgbClr val="002060"/>
              </a:solidFill>
              <a:latin typeface="Tw Cen MT" panose="020B0602020104020603" pitchFamily="34" charset="0"/>
              <a:cs typeface="Adobe Devanagari" panose="02040503050201020203" pitchFamily="18" charset="0"/>
            </a:endParaRPr>
          </a:p>
        </p:txBody>
      </p:sp>
      <p:pic>
        <p:nvPicPr>
          <p:cNvPr id="16390" name="Picture 6" descr="Ä°lgili resim"/>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8913" y="5094374"/>
            <a:ext cx="2680710" cy="176362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no cell phone in class png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83647">
            <a:off x="10620104" y="1738740"/>
            <a:ext cx="914195" cy="91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2329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281" y="2586445"/>
            <a:ext cx="8294810" cy="1463040"/>
          </a:xfrm>
        </p:spPr>
        <p:txBody>
          <a:bodyPr/>
          <a:lstStyle/>
          <a:p>
            <a:pPr algn="ctr"/>
            <a:r>
              <a:rPr lang="tr-TR" dirty="0" smtClean="0">
                <a:solidFill>
                  <a:srgbClr val="002060"/>
                </a:solidFill>
              </a:rPr>
              <a:t>Teşekkür eder ve başarılar dileriz</a:t>
            </a:r>
            <a:endParaRPr lang="tr-TR"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cxnSp>
        <p:nvCxnSpPr>
          <p:cNvPr id="7" name="Düz Bağlayıcı 6"/>
          <p:cNvCxnSpPr/>
          <p:nvPr/>
        </p:nvCxnSpPr>
        <p:spPr>
          <a:xfrm flipV="1">
            <a:off x="457200" y="4049485"/>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457200" y="2399211"/>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4184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932023" y="134319"/>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Bölüm tarihçesi</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
        <p:nvSpPr>
          <p:cNvPr id="6" name="Dikdörtgen 5"/>
          <p:cNvSpPr/>
          <p:nvPr/>
        </p:nvSpPr>
        <p:spPr>
          <a:xfrm>
            <a:off x="470263" y="1923931"/>
            <a:ext cx="11120846" cy="3170099"/>
          </a:xfrm>
          <a:prstGeom prst="rect">
            <a:avLst/>
          </a:prstGeom>
        </p:spPr>
        <p:txBody>
          <a:bodyPr wrap="square">
            <a:spAutoFit/>
          </a:bodyPr>
          <a:lstStyle/>
          <a:p>
            <a:pPr algn="just"/>
            <a:r>
              <a:rPr lang="tr-TR" sz="2000" dirty="0">
                <a:solidFill>
                  <a:srgbClr val="002060"/>
                </a:solidFill>
                <a:latin typeface="Tw Cen MT" panose="020B0602020104020603" pitchFamily="34" charset="0"/>
                <a:cs typeface="Adobe Devanagari" panose="02040503050201020203" pitchFamily="18" charset="0"/>
              </a:rPr>
              <a:t>Çağımızda sürekli değişen toplumsal olgular ve sorunlara paralel olarak, sosyoloji bilimine ve sosyologlara ihtiyaç her geçen gün artmaktadır. İstanbul Gelişim Üniversitesi İktisadi, İdari ve Sosyal Bilimler Fakültesi bünyesinde çalışmalarına devam eden </a:t>
            </a:r>
            <a:r>
              <a:rPr lang="tr-TR" sz="2000" b="1" dirty="0">
                <a:solidFill>
                  <a:srgbClr val="002060"/>
                </a:solidFill>
                <a:latin typeface="Tw Cen MT" panose="020B0602020104020603" pitchFamily="34" charset="0"/>
                <a:cs typeface="Adobe Devanagari" panose="02040503050201020203" pitchFamily="18" charset="0"/>
              </a:rPr>
              <a:t>Sosyoloji Bölümü, </a:t>
            </a:r>
            <a:r>
              <a:rPr lang="tr-TR" sz="2000" dirty="0">
                <a:solidFill>
                  <a:srgbClr val="002060"/>
                </a:solidFill>
                <a:latin typeface="Tw Cen MT" panose="020B0602020104020603" pitchFamily="34" charset="0"/>
                <a:cs typeface="Adobe Devanagari" panose="02040503050201020203" pitchFamily="18" charset="0"/>
              </a:rPr>
              <a:t>günümüzün en ilgi duyulan bölümlerinden biri olarak ilk öğrencilerini 2013-2014 eğitim-öğretim yılında almıştır</a:t>
            </a:r>
            <a:r>
              <a:rPr lang="tr-TR" sz="2000" dirty="0" smtClean="0">
                <a:solidFill>
                  <a:srgbClr val="002060"/>
                </a:solidFill>
                <a:latin typeface="Tw Cen MT" panose="020B0602020104020603" pitchFamily="34" charset="0"/>
                <a:cs typeface="Adobe Devanagari" panose="02040503050201020203" pitchFamily="18" charset="0"/>
              </a:rPr>
              <a:t>.</a:t>
            </a:r>
          </a:p>
          <a:p>
            <a:pPr algn="just"/>
            <a:r>
              <a:rPr lang="tr-TR" sz="2000" dirty="0">
                <a:solidFill>
                  <a:srgbClr val="002060"/>
                </a:solidFill>
                <a:latin typeface="Tw Cen MT" panose="020B0602020104020603" pitchFamily="34" charset="0"/>
                <a:cs typeface="Adobe Devanagari" panose="02040503050201020203" pitchFamily="18" charset="0"/>
              </a:rPr>
              <a:t/>
            </a:r>
            <a:br>
              <a:rPr lang="tr-TR" sz="2000" dirty="0">
                <a:solidFill>
                  <a:srgbClr val="002060"/>
                </a:solidFill>
                <a:latin typeface="Tw Cen MT" panose="020B0602020104020603" pitchFamily="34" charset="0"/>
                <a:cs typeface="Adobe Devanagari" panose="02040503050201020203" pitchFamily="18" charset="0"/>
              </a:rPr>
            </a:br>
            <a:r>
              <a:rPr lang="tr-TR" sz="2000" dirty="0">
                <a:solidFill>
                  <a:srgbClr val="002060"/>
                </a:solidFill>
                <a:latin typeface="Tw Cen MT" panose="020B0602020104020603" pitchFamily="34" charset="0"/>
                <a:cs typeface="Adobe Devanagari" panose="02040503050201020203" pitchFamily="18" charset="0"/>
              </a:rPr>
              <a:t/>
            </a:r>
            <a:br>
              <a:rPr lang="tr-TR" sz="2000" dirty="0">
                <a:solidFill>
                  <a:srgbClr val="002060"/>
                </a:solidFill>
                <a:latin typeface="Tw Cen MT" panose="020B0602020104020603" pitchFamily="34" charset="0"/>
                <a:cs typeface="Adobe Devanagari" panose="02040503050201020203" pitchFamily="18" charset="0"/>
              </a:rPr>
            </a:br>
            <a:r>
              <a:rPr lang="tr-TR" sz="2000" b="1" dirty="0">
                <a:solidFill>
                  <a:srgbClr val="002060"/>
                </a:solidFill>
                <a:latin typeface="Tw Cen MT" panose="020B0602020104020603" pitchFamily="34" charset="0"/>
                <a:cs typeface="Adobe Devanagari" panose="02040503050201020203" pitchFamily="18" charset="0"/>
              </a:rPr>
              <a:t>Sosyoloji Bölümü,</a:t>
            </a:r>
            <a:r>
              <a:rPr lang="tr-TR" sz="2000" dirty="0">
                <a:solidFill>
                  <a:srgbClr val="002060"/>
                </a:solidFill>
                <a:latin typeface="Tw Cen MT" panose="020B0602020104020603" pitchFamily="34" charset="0"/>
                <a:cs typeface="Adobe Devanagari" panose="02040503050201020203" pitchFamily="18" charset="0"/>
              </a:rPr>
              <a:t> müfredatı üniversitemizin</a:t>
            </a:r>
            <a:r>
              <a:rPr lang="tr-TR" sz="2000" b="1" dirty="0">
                <a:solidFill>
                  <a:srgbClr val="002060"/>
                </a:solidFill>
                <a:latin typeface="Tw Cen MT" panose="020B0602020104020603" pitchFamily="34" charset="0"/>
                <a:cs typeface="Adobe Devanagari" panose="02040503050201020203" pitchFamily="18" charset="0"/>
              </a:rPr>
              <a:t> </a:t>
            </a:r>
            <a:r>
              <a:rPr lang="tr-TR" sz="2000" b="1" dirty="0" err="1">
                <a:solidFill>
                  <a:srgbClr val="002060"/>
                </a:solidFill>
                <a:latin typeface="Tw Cen MT" panose="020B0602020104020603" pitchFamily="34" charset="0"/>
                <a:cs typeface="Adobe Devanagari" panose="02040503050201020203" pitchFamily="18" charset="0"/>
              </a:rPr>
              <a:t>uluslararasılaşma</a:t>
            </a:r>
            <a:r>
              <a:rPr lang="tr-TR" sz="2000" dirty="0">
                <a:solidFill>
                  <a:srgbClr val="002060"/>
                </a:solidFill>
                <a:latin typeface="Tw Cen MT" panose="020B0602020104020603" pitchFamily="34" charset="0"/>
                <a:cs typeface="Adobe Devanagari" panose="02040503050201020203" pitchFamily="18" charset="0"/>
              </a:rPr>
              <a:t> stratejisi doğrultusunda </a:t>
            </a:r>
            <a:r>
              <a:rPr lang="tr-TR" sz="2000" dirty="0" err="1">
                <a:solidFill>
                  <a:srgbClr val="002060"/>
                </a:solidFill>
                <a:latin typeface="Tw Cen MT" panose="020B0602020104020603" pitchFamily="34" charset="0"/>
                <a:cs typeface="Adobe Devanagari" panose="02040503050201020203" pitchFamily="18" charset="0"/>
              </a:rPr>
              <a:t>AKTS’ye</a:t>
            </a:r>
            <a:r>
              <a:rPr lang="tr-TR" sz="2000" dirty="0">
                <a:solidFill>
                  <a:srgbClr val="002060"/>
                </a:solidFill>
                <a:latin typeface="Tw Cen MT" panose="020B0602020104020603" pitchFamily="34" charset="0"/>
                <a:cs typeface="Adobe Devanagari" panose="02040503050201020203" pitchFamily="18" charset="0"/>
              </a:rPr>
              <a:t> (Avrupa Kredi Transfer Sistemine) uyumlu olacak şekilde oluşturulmuş ve ilk mezunlarını 2016-2017 eğitim-öğretim yılında vermiştir. Teorik ve uygulamalı derslerin verildiği </a:t>
            </a:r>
            <a:r>
              <a:rPr lang="tr-TR" sz="2000" b="1" dirty="0">
                <a:solidFill>
                  <a:srgbClr val="002060"/>
                </a:solidFill>
                <a:latin typeface="Tw Cen MT" panose="020B0602020104020603" pitchFamily="34" charset="0"/>
                <a:cs typeface="Adobe Devanagari" panose="02040503050201020203" pitchFamily="18" charset="0"/>
              </a:rPr>
              <a:t>Sosyoloji Bölümü’</a:t>
            </a:r>
            <a:r>
              <a:rPr lang="tr-TR" sz="2000" dirty="0">
                <a:solidFill>
                  <a:srgbClr val="002060"/>
                </a:solidFill>
                <a:latin typeface="Tw Cen MT" panose="020B0602020104020603" pitchFamily="34" charset="0"/>
                <a:cs typeface="Adobe Devanagari" panose="02040503050201020203" pitchFamily="18" charset="0"/>
              </a:rPr>
              <a:t>nde her yıl kendisini geliştirmeye devam etmekte, bilime ve topluma katkı sağlama hedefini her daim taşımayı sürdürmektedir.</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spTree>
    <p:extLst>
      <p:ext uri="{BB962C8B-B14F-4D97-AF65-F5344CB8AC3E}">
        <p14:creationId xmlns:p14="http://schemas.microsoft.com/office/powerpoint/2010/main" val="4040543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147944" y="33609"/>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Öğretim görevlilerimiz</a:t>
            </a:r>
            <a:endParaRPr lang="tr-TR" dirty="0">
              <a:solidFill>
                <a:srgbClr val="002060"/>
              </a:solidFill>
            </a:endParaRPr>
          </a:p>
        </p:txBody>
      </p:sp>
      <p:cxnSp>
        <p:nvCxnSpPr>
          <p:cNvPr id="5" name="Düz Bağlayıcı 4"/>
          <p:cNvCxnSpPr/>
          <p:nvPr/>
        </p:nvCxnSpPr>
        <p:spPr>
          <a:xfrm flipV="1">
            <a:off x="504893" y="1174689"/>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pic>
        <p:nvPicPr>
          <p:cNvPr id="1032" name="Picture 8" descr="kara tahta png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824" y="2650927"/>
            <a:ext cx="3995498" cy="278885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393471" y="3311488"/>
            <a:ext cx="2991394" cy="923330"/>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chemeClr val="bg1"/>
                </a:solidFill>
                <a:latin typeface="Tw Cen MT" panose="020B0602020104020603" pitchFamily="34" charset="0"/>
              </a:rPr>
              <a:t>Bölümümüzde toplam 7 öğretim elemanı görev yapmaktadır.</a:t>
            </a:r>
            <a:endParaRPr lang="tr-TR" dirty="0">
              <a:solidFill>
                <a:schemeClr val="bg1"/>
              </a:solidFill>
              <a:latin typeface="Tw Cen MT" panose="020B0602020104020603" pitchFamily="34" charset="0"/>
            </a:endParaRPr>
          </a:p>
        </p:txBody>
      </p:sp>
      <p:sp>
        <p:nvSpPr>
          <p:cNvPr id="12" name="Unvan 1"/>
          <p:cNvSpPr txBox="1">
            <a:spLocks/>
          </p:cNvSpPr>
          <p:nvPr/>
        </p:nvSpPr>
        <p:spPr>
          <a:xfrm>
            <a:off x="470263" y="1429860"/>
            <a:ext cx="2551817" cy="9963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sz="2800" dirty="0" smtClean="0">
                <a:solidFill>
                  <a:srgbClr val="002060"/>
                </a:solidFill>
              </a:rPr>
              <a:t>Bölüm başkanı</a:t>
            </a:r>
          </a:p>
          <a:p>
            <a:endParaRPr lang="tr-TR" sz="2800" dirty="0">
              <a:solidFill>
                <a:srgbClr val="002060"/>
              </a:solidFill>
            </a:endParaRPr>
          </a:p>
          <a:p>
            <a:endParaRPr lang="tr-TR" sz="2800" dirty="0">
              <a:solidFill>
                <a:srgbClr val="002060"/>
              </a:solidFill>
            </a:endParaRPr>
          </a:p>
        </p:txBody>
      </p:sp>
      <p:sp>
        <p:nvSpPr>
          <p:cNvPr id="13" name="Dikdörtgen 12"/>
          <p:cNvSpPr/>
          <p:nvPr/>
        </p:nvSpPr>
        <p:spPr>
          <a:xfrm>
            <a:off x="470263" y="1834485"/>
            <a:ext cx="11120846" cy="400110"/>
          </a:xfrm>
          <a:prstGeom prst="rect">
            <a:avLst/>
          </a:prstGeom>
        </p:spPr>
        <p:txBody>
          <a:bodyPr wrap="square">
            <a:spAutoFit/>
          </a:bodyPr>
          <a:lstStyle/>
          <a:p>
            <a:pPr algn="just"/>
            <a:r>
              <a:rPr lang="tr-TR" sz="2000" dirty="0" smtClean="0">
                <a:solidFill>
                  <a:srgbClr val="002060"/>
                </a:solidFill>
                <a:latin typeface="Tw Cen MT" panose="020B0602020104020603" pitchFamily="34" charset="0"/>
                <a:cs typeface="Adobe Devanagari" panose="02040503050201020203" pitchFamily="18" charset="0"/>
              </a:rPr>
              <a:t>Prof. Dr. F. </a:t>
            </a:r>
            <a:r>
              <a:rPr lang="tr-TR" sz="2000" dirty="0" err="1" smtClean="0">
                <a:solidFill>
                  <a:srgbClr val="002060"/>
                </a:solidFill>
                <a:latin typeface="Tw Cen MT" panose="020B0602020104020603" pitchFamily="34" charset="0"/>
                <a:cs typeface="Adobe Devanagari" panose="02040503050201020203" pitchFamily="18" charset="0"/>
              </a:rPr>
              <a:t>Beğlü</a:t>
            </a:r>
            <a:r>
              <a:rPr lang="tr-TR" sz="2000" dirty="0" smtClean="0">
                <a:solidFill>
                  <a:srgbClr val="002060"/>
                </a:solidFill>
                <a:latin typeface="Tw Cen MT" panose="020B0602020104020603" pitchFamily="34" charset="0"/>
                <a:cs typeface="Adobe Devanagari" panose="02040503050201020203" pitchFamily="18" charset="0"/>
              </a:rPr>
              <a:t> </a:t>
            </a:r>
            <a:r>
              <a:rPr lang="tr-TR" sz="2000" dirty="0" err="1" smtClean="0">
                <a:solidFill>
                  <a:srgbClr val="002060"/>
                </a:solidFill>
                <a:latin typeface="Tw Cen MT" panose="020B0602020104020603" pitchFamily="34" charset="0"/>
                <a:cs typeface="Adobe Devanagari" panose="02040503050201020203" pitchFamily="18" charset="0"/>
              </a:rPr>
              <a:t>Dikeçligil</a:t>
            </a:r>
            <a:endParaRPr lang="tr-TR" sz="2000" dirty="0">
              <a:solidFill>
                <a:srgbClr val="002060"/>
              </a:solidFill>
              <a:latin typeface="Tw Cen MT" panose="020B0602020104020603" pitchFamily="34" charset="0"/>
              <a:cs typeface="Adobe Devanagari" panose="02040503050201020203" pitchFamily="18" charset="0"/>
            </a:endParaRPr>
          </a:p>
        </p:txBody>
      </p:sp>
      <p:cxnSp>
        <p:nvCxnSpPr>
          <p:cNvPr id="14" name="Düz Bağlayıcı 13"/>
          <p:cNvCxnSpPr/>
          <p:nvPr/>
        </p:nvCxnSpPr>
        <p:spPr>
          <a:xfrm>
            <a:off x="470263" y="2426522"/>
            <a:ext cx="4859383" cy="0"/>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
        <p:nvSpPr>
          <p:cNvPr id="16" name="Unvan 1"/>
          <p:cNvSpPr txBox="1">
            <a:spLocks/>
          </p:cNvSpPr>
          <p:nvPr/>
        </p:nvSpPr>
        <p:spPr>
          <a:xfrm>
            <a:off x="470263" y="2730047"/>
            <a:ext cx="3866606" cy="9963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sz="2800" dirty="0" smtClean="0">
                <a:solidFill>
                  <a:srgbClr val="002060"/>
                </a:solidFill>
              </a:rPr>
              <a:t>Bölüm başkan yardımcısı</a:t>
            </a:r>
          </a:p>
          <a:p>
            <a:endParaRPr lang="tr-TR" sz="2800" dirty="0">
              <a:solidFill>
                <a:srgbClr val="002060"/>
              </a:solidFill>
            </a:endParaRPr>
          </a:p>
          <a:p>
            <a:endParaRPr lang="tr-TR" sz="2800" dirty="0">
              <a:solidFill>
                <a:srgbClr val="002060"/>
              </a:solidFill>
            </a:endParaRPr>
          </a:p>
        </p:txBody>
      </p:sp>
      <p:sp>
        <p:nvSpPr>
          <p:cNvPr id="18" name="Dikdörtgen 17"/>
          <p:cNvSpPr/>
          <p:nvPr/>
        </p:nvSpPr>
        <p:spPr>
          <a:xfrm>
            <a:off x="470263" y="3220029"/>
            <a:ext cx="11120846" cy="400110"/>
          </a:xfrm>
          <a:prstGeom prst="rect">
            <a:avLst/>
          </a:prstGeom>
        </p:spPr>
        <p:txBody>
          <a:bodyPr wrap="square">
            <a:spAutoFit/>
          </a:bodyPr>
          <a:lstStyle/>
          <a:p>
            <a:pPr algn="just"/>
            <a:r>
              <a:rPr lang="tr-TR" sz="2000" dirty="0" smtClean="0">
                <a:solidFill>
                  <a:srgbClr val="002060"/>
                </a:solidFill>
                <a:latin typeface="Tw Cen MT" panose="020B0602020104020603" pitchFamily="34" charset="0"/>
                <a:cs typeface="Adobe Devanagari" panose="02040503050201020203" pitchFamily="18" charset="0"/>
              </a:rPr>
              <a:t>Dr. </a:t>
            </a:r>
            <a:r>
              <a:rPr lang="tr-TR" sz="2000" dirty="0" err="1" smtClean="0">
                <a:solidFill>
                  <a:srgbClr val="002060"/>
                </a:solidFill>
                <a:latin typeface="Tw Cen MT" panose="020B0602020104020603" pitchFamily="34" charset="0"/>
                <a:cs typeface="Adobe Devanagari" panose="02040503050201020203" pitchFamily="18" charset="0"/>
              </a:rPr>
              <a:t>Öğr</a:t>
            </a:r>
            <a:r>
              <a:rPr lang="tr-TR" sz="2000" dirty="0" smtClean="0">
                <a:solidFill>
                  <a:srgbClr val="002060"/>
                </a:solidFill>
                <a:latin typeface="Tw Cen MT" panose="020B0602020104020603" pitchFamily="34" charset="0"/>
                <a:cs typeface="Adobe Devanagari" panose="02040503050201020203" pitchFamily="18" charset="0"/>
              </a:rPr>
              <a:t>. Üyesi </a:t>
            </a:r>
            <a:r>
              <a:rPr lang="tr-TR" sz="2000" dirty="0" err="1" smtClean="0">
                <a:solidFill>
                  <a:srgbClr val="002060"/>
                </a:solidFill>
                <a:latin typeface="Tw Cen MT" panose="020B0602020104020603" pitchFamily="34" charset="0"/>
                <a:cs typeface="Adobe Devanagari" panose="02040503050201020203" pitchFamily="18" charset="0"/>
              </a:rPr>
              <a:t>Baver</a:t>
            </a:r>
            <a:r>
              <a:rPr lang="tr-TR" sz="2000" dirty="0" smtClean="0">
                <a:solidFill>
                  <a:srgbClr val="002060"/>
                </a:solidFill>
                <a:latin typeface="Tw Cen MT" panose="020B0602020104020603" pitchFamily="34" charset="0"/>
                <a:cs typeface="Adobe Devanagari" panose="02040503050201020203" pitchFamily="18" charset="0"/>
              </a:rPr>
              <a:t> Demircan</a:t>
            </a:r>
            <a:endParaRPr lang="tr-TR" sz="2000" dirty="0">
              <a:solidFill>
                <a:srgbClr val="002060"/>
              </a:solidFill>
              <a:latin typeface="Tw Cen MT" panose="020B0602020104020603" pitchFamily="34" charset="0"/>
              <a:cs typeface="Adobe Devanagari" panose="02040503050201020203" pitchFamily="18" charset="0"/>
            </a:endParaRPr>
          </a:p>
        </p:txBody>
      </p:sp>
      <p:sp>
        <p:nvSpPr>
          <p:cNvPr id="19" name="Unvan 1"/>
          <p:cNvSpPr txBox="1">
            <a:spLocks/>
          </p:cNvSpPr>
          <p:nvPr/>
        </p:nvSpPr>
        <p:spPr>
          <a:xfrm>
            <a:off x="470263" y="3849390"/>
            <a:ext cx="4010298" cy="9963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sz="2800" dirty="0" smtClean="0">
                <a:solidFill>
                  <a:srgbClr val="002060"/>
                </a:solidFill>
              </a:rPr>
              <a:t>Öğretim görevlileri</a:t>
            </a:r>
          </a:p>
          <a:p>
            <a:endParaRPr lang="tr-TR" sz="2800" dirty="0">
              <a:solidFill>
                <a:srgbClr val="002060"/>
              </a:solidFill>
            </a:endParaRPr>
          </a:p>
          <a:p>
            <a:endParaRPr lang="tr-TR" sz="2800" dirty="0">
              <a:solidFill>
                <a:srgbClr val="002060"/>
              </a:solidFill>
            </a:endParaRPr>
          </a:p>
        </p:txBody>
      </p:sp>
      <p:sp>
        <p:nvSpPr>
          <p:cNvPr id="21" name="Dikdörtgen 20"/>
          <p:cNvSpPr/>
          <p:nvPr/>
        </p:nvSpPr>
        <p:spPr>
          <a:xfrm>
            <a:off x="470263" y="4241301"/>
            <a:ext cx="11120846" cy="1323439"/>
          </a:xfrm>
          <a:prstGeom prst="rect">
            <a:avLst/>
          </a:prstGeom>
        </p:spPr>
        <p:txBody>
          <a:bodyPr wrap="square">
            <a:spAutoFit/>
          </a:bodyPr>
          <a:lstStyle/>
          <a:p>
            <a:pPr algn="just"/>
            <a:r>
              <a:rPr lang="tr-TR" sz="2000" dirty="0" smtClean="0">
                <a:solidFill>
                  <a:srgbClr val="002060"/>
                </a:solidFill>
                <a:latin typeface="Tw Cen MT" panose="020B0602020104020603" pitchFamily="34" charset="0"/>
                <a:cs typeface="Adobe Devanagari" panose="02040503050201020203" pitchFamily="18" charset="0"/>
              </a:rPr>
              <a:t>Prof. Dr. Kamil Kaya</a:t>
            </a:r>
          </a:p>
          <a:p>
            <a:pPr algn="just"/>
            <a:r>
              <a:rPr lang="tr-TR" sz="2000" dirty="0" smtClean="0">
                <a:solidFill>
                  <a:srgbClr val="002060"/>
                </a:solidFill>
                <a:latin typeface="Tw Cen MT" panose="020B0602020104020603" pitchFamily="34" charset="0"/>
                <a:cs typeface="Adobe Devanagari" panose="02040503050201020203" pitchFamily="18" charset="0"/>
              </a:rPr>
              <a:t>Dr. </a:t>
            </a:r>
            <a:r>
              <a:rPr lang="tr-TR" sz="2000" dirty="0" err="1" smtClean="0">
                <a:solidFill>
                  <a:srgbClr val="002060"/>
                </a:solidFill>
                <a:latin typeface="Tw Cen MT" panose="020B0602020104020603" pitchFamily="34" charset="0"/>
                <a:cs typeface="Adobe Devanagari" panose="02040503050201020203" pitchFamily="18" charset="0"/>
              </a:rPr>
              <a:t>Öğr</a:t>
            </a:r>
            <a:r>
              <a:rPr lang="tr-TR" sz="2000" dirty="0" smtClean="0">
                <a:solidFill>
                  <a:srgbClr val="002060"/>
                </a:solidFill>
                <a:latin typeface="Tw Cen MT" panose="020B0602020104020603" pitchFamily="34" charset="0"/>
                <a:cs typeface="Adobe Devanagari" panose="02040503050201020203" pitchFamily="18" charset="0"/>
              </a:rPr>
              <a:t>. Üyesi Başak Keki</a:t>
            </a:r>
          </a:p>
          <a:p>
            <a:pPr algn="just"/>
            <a:r>
              <a:rPr lang="tr-TR" sz="2000" dirty="0" smtClean="0">
                <a:solidFill>
                  <a:srgbClr val="002060"/>
                </a:solidFill>
                <a:latin typeface="Tw Cen MT" panose="020B0602020104020603" pitchFamily="34" charset="0"/>
                <a:cs typeface="Adobe Devanagari" panose="02040503050201020203" pitchFamily="18" charset="0"/>
              </a:rPr>
              <a:t>Dr. </a:t>
            </a:r>
            <a:r>
              <a:rPr lang="tr-TR" sz="2000" dirty="0" err="1" smtClean="0">
                <a:solidFill>
                  <a:srgbClr val="002060"/>
                </a:solidFill>
                <a:latin typeface="Tw Cen MT" panose="020B0602020104020603" pitchFamily="34" charset="0"/>
                <a:cs typeface="Adobe Devanagari" panose="02040503050201020203" pitchFamily="18" charset="0"/>
              </a:rPr>
              <a:t>Öğr</a:t>
            </a:r>
            <a:r>
              <a:rPr lang="tr-TR" sz="2000" dirty="0" smtClean="0">
                <a:solidFill>
                  <a:srgbClr val="002060"/>
                </a:solidFill>
                <a:latin typeface="Tw Cen MT" panose="020B0602020104020603" pitchFamily="34" charset="0"/>
                <a:cs typeface="Adobe Devanagari" panose="02040503050201020203" pitchFamily="18" charset="0"/>
              </a:rPr>
              <a:t>. Üyesi Pınar Karababa </a:t>
            </a:r>
            <a:r>
              <a:rPr lang="tr-TR" sz="2000" dirty="0" err="1" smtClean="0">
                <a:solidFill>
                  <a:srgbClr val="002060"/>
                </a:solidFill>
                <a:latin typeface="Tw Cen MT" panose="020B0602020104020603" pitchFamily="34" charset="0"/>
                <a:cs typeface="Adobe Devanagari" panose="02040503050201020203" pitchFamily="18" charset="0"/>
              </a:rPr>
              <a:t>Kayalıgil</a:t>
            </a:r>
            <a:endParaRPr lang="tr-TR" sz="2000" dirty="0" smtClean="0">
              <a:solidFill>
                <a:srgbClr val="002060"/>
              </a:solidFill>
              <a:latin typeface="Tw Cen MT" panose="020B0602020104020603" pitchFamily="34" charset="0"/>
              <a:cs typeface="Adobe Devanagari" panose="02040503050201020203" pitchFamily="18" charset="0"/>
            </a:endParaRPr>
          </a:p>
          <a:p>
            <a:pPr algn="just"/>
            <a:r>
              <a:rPr lang="tr-TR" sz="2000" dirty="0" smtClean="0">
                <a:solidFill>
                  <a:srgbClr val="002060"/>
                </a:solidFill>
                <a:latin typeface="Tw Cen MT" panose="020B0602020104020603" pitchFamily="34" charset="0"/>
                <a:cs typeface="Adobe Devanagari" panose="02040503050201020203" pitchFamily="18" charset="0"/>
              </a:rPr>
              <a:t>Dr. </a:t>
            </a:r>
            <a:r>
              <a:rPr lang="tr-TR" sz="2000" dirty="0" err="1" smtClean="0">
                <a:solidFill>
                  <a:srgbClr val="002060"/>
                </a:solidFill>
                <a:latin typeface="Tw Cen MT" panose="020B0602020104020603" pitchFamily="34" charset="0"/>
                <a:cs typeface="Adobe Devanagari" panose="02040503050201020203" pitchFamily="18" charset="0"/>
              </a:rPr>
              <a:t>Öğr</a:t>
            </a:r>
            <a:r>
              <a:rPr lang="tr-TR" sz="2000" dirty="0" smtClean="0">
                <a:solidFill>
                  <a:srgbClr val="002060"/>
                </a:solidFill>
                <a:latin typeface="Tw Cen MT" panose="020B0602020104020603" pitchFamily="34" charset="0"/>
                <a:cs typeface="Adobe Devanagari" panose="02040503050201020203" pitchFamily="18" charset="0"/>
              </a:rPr>
              <a:t>. Üyesi Başak </a:t>
            </a:r>
            <a:r>
              <a:rPr lang="tr-TR" sz="2000" dirty="0" err="1" smtClean="0">
                <a:solidFill>
                  <a:srgbClr val="002060"/>
                </a:solidFill>
                <a:latin typeface="Tw Cen MT" panose="020B0602020104020603" pitchFamily="34" charset="0"/>
                <a:cs typeface="Adobe Devanagari" panose="02040503050201020203" pitchFamily="18" charset="0"/>
              </a:rPr>
              <a:t>Aray</a:t>
            </a:r>
            <a:endParaRPr lang="tr-TR" sz="2000" dirty="0">
              <a:solidFill>
                <a:srgbClr val="002060"/>
              </a:solidFill>
              <a:latin typeface="Tw Cen MT" panose="020B0602020104020603" pitchFamily="34" charset="0"/>
              <a:cs typeface="Adobe Devanagari" panose="02040503050201020203" pitchFamily="18" charset="0"/>
            </a:endParaRPr>
          </a:p>
        </p:txBody>
      </p:sp>
      <p:cxnSp>
        <p:nvCxnSpPr>
          <p:cNvPr id="22" name="Düz Bağlayıcı 21"/>
          <p:cNvCxnSpPr/>
          <p:nvPr/>
        </p:nvCxnSpPr>
        <p:spPr>
          <a:xfrm>
            <a:off x="470262" y="3726409"/>
            <a:ext cx="4859383" cy="0"/>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504893" y="5714007"/>
            <a:ext cx="4859383" cy="0"/>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
        <p:nvSpPr>
          <p:cNvPr id="24" name="Unvan 1"/>
          <p:cNvSpPr txBox="1">
            <a:spLocks/>
          </p:cNvSpPr>
          <p:nvPr/>
        </p:nvSpPr>
        <p:spPr>
          <a:xfrm>
            <a:off x="470262" y="5870767"/>
            <a:ext cx="3526972" cy="9963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sz="2800" dirty="0" smtClean="0">
                <a:solidFill>
                  <a:srgbClr val="002060"/>
                </a:solidFill>
              </a:rPr>
              <a:t>Araştırma görevlileri</a:t>
            </a:r>
          </a:p>
          <a:p>
            <a:endParaRPr lang="tr-TR" sz="2800" dirty="0">
              <a:solidFill>
                <a:srgbClr val="002060"/>
              </a:solidFill>
            </a:endParaRPr>
          </a:p>
          <a:p>
            <a:endParaRPr lang="tr-TR" sz="2800" dirty="0">
              <a:solidFill>
                <a:srgbClr val="002060"/>
              </a:solidFill>
            </a:endParaRPr>
          </a:p>
        </p:txBody>
      </p:sp>
      <p:sp>
        <p:nvSpPr>
          <p:cNvPr id="25" name="Dikdörtgen 24"/>
          <p:cNvSpPr/>
          <p:nvPr/>
        </p:nvSpPr>
        <p:spPr>
          <a:xfrm>
            <a:off x="504893" y="6131846"/>
            <a:ext cx="11120846" cy="400110"/>
          </a:xfrm>
          <a:prstGeom prst="rect">
            <a:avLst/>
          </a:prstGeom>
        </p:spPr>
        <p:txBody>
          <a:bodyPr wrap="square">
            <a:spAutoFit/>
          </a:bodyPr>
          <a:lstStyle/>
          <a:p>
            <a:pPr algn="just"/>
            <a:r>
              <a:rPr lang="tr-TR" sz="2000" dirty="0" smtClean="0">
                <a:solidFill>
                  <a:srgbClr val="002060"/>
                </a:solidFill>
                <a:latin typeface="Tw Cen MT" panose="020B0602020104020603" pitchFamily="34" charset="0"/>
                <a:cs typeface="Adobe Devanagari" panose="02040503050201020203" pitchFamily="18" charset="0"/>
              </a:rPr>
              <a:t>Arş. Gör. Aysun Körlü</a:t>
            </a:r>
            <a:endParaRPr lang="tr-TR" sz="2000" dirty="0">
              <a:solidFill>
                <a:srgbClr val="002060"/>
              </a:solidFill>
              <a:latin typeface="Tw Cen MT" panose="020B0602020104020603" pitchFamily="34" charset="0"/>
              <a:cs typeface="Adobe Devanagari" panose="02040503050201020203" pitchFamily="18" charset="0"/>
            </a:endParaRPr>
          </a:p>
        </p:txBody>
      </p:sp>
    </p:spTree>
    <p:extLst>
      <p:ext uri="{BB962C8B-B14F-4D97-AF65-F5344CB8AC3E}">
        <p14:creationId xmlns:p14="http://schemas.microsoft.com/office/powerpoint/2010/main" val="2603362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932023" y="134319"/>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danışmanlıklar</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pic>
        <p:nvPicPr>
          <p:cNvPr id="2050" name="Picture 2"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463" y="4793262"/>
            <a:ext cx="4110446" cy="2064738"/>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470263" y="1394878"/>
            <a:ext cx="11120846" cy="707886"/>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Bölümümüz kapsamında her öğrencinin bir danışmanı mevcuttur. Öğrenciler akıllarına takılan sorularda ve akademik rehberliğe ihtiyaç duyduklarında danışmanlarından yardım alabilirler.</a:t>
            </a:r>
            <a:endParaRPr lang="tr-TR" sz="2000" dirty="0">
              <a:solidFill>
                <a:srgbClr val="002060"/>
              </a:solidFill>
              <a:latin typeface="Tw Cen MT" panose="020B0602020104020603" pitchFamily="34" charset="0"/>
              <a:cs typeface="Adobe Devanagari" panose="02040503050201020203" pitchFamily="18" charset="0"/>
            </a:endParaRPr>
          </a:p>
        </p:txBody>
      </p:sp>
      <p:sp>
        <p:nvSpPr>
          <p:cNvPr id="9" name="Unvan 1"/>
          <p:cNvSpPr txBox="1">
            <a:spLocks/>
          </p:cNvSpPr>
          <p:nvPr/>
        </p:nvSpPr>
        <p:spPr>
          <a:xfrm>
            <a:off x="2051946" y="2564881"/>
            <a:ext cx="2551817" cy="9963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sz="2800" dirty="0" smtClean="0">
                <a:solidFill>
                  <a:srgbClr val="002060"/>
                </a:solidFill>
              </a:rPr>
              <a:t>1. Sınıf danışmanı</a:t>
            </a:r>
          </a:p>
          <a:p>
            <a:endParaRPr lang="tr-TR" sz="2800" dirty="0">
              <a:solidFill>
                <a:srgbClr val="002060"/>
              </a:solidFill>
            </a:endParaRPr>
          </a:p>
          <a:p>
            <a:endParaRPr lang="tr-TR" sz="2800" dirty="0">
              <a:solidFill>
                <a:srgbClr val="002060"/>
              </a:solidFill>
            </a:endParaRPr>
          </a:p>
        </p:txBody>
      </p:sp>
      <p:sp>
        <p:nvSpPr>
          <p:cNvPr id="2" name="Dikdörtgen 1"/>
          <p:cNvSpPr/>
          <p:nvPr/>
        </p:nvSpPr>
        <p:spPr>
          <a:xfrm>
            <a:off x="1541417" y="3000138"/>
            <a:ext cx="3886385" cy="369332"/>
          </a:xfrm>
          <a:prstGeom prst="rect">
            <a:avLst/>
          </a:prstGeom>
        </p:spPr>
        <p:txBody>
          <a:bodyPr wrap="none">
            <a:spAutoFit/>
          </a:bodyPr>
          <a:lstStyle/>
          <a:p>
            <a:pPr algn="just"/>
            <a:r>
              <a:rPr lang="tr-TR" dirty="0">
                <a:solidFill>
                  <a:srgbClr val="002060"/>
                </a:solidFill>
                <a:latin typeface="Tw Cen MT" panose="020B0602020104020603" pitchFamily="34" charset="0"/>
                <a:cs typeface="Adobe Devanagari" panose="02040503050201020203" pitchFamily="18" charset="0"/>
              </a:rPr>
              <a:t>Dr. </a:t>
            </a:r>
            <a:r>
              <a:rPr lang="tr-TR" dirty="0" err="1">
                <a:solidFill>
                  <a:srgbClr val="002060"/>
                </a:solidFill>
                <a:latin typeface="Tw Cen MT" panose="020B0602020104020603" pitchFamily="34" charset="0"/>
                <a:cs typeface="Adobe Devanagari" panose="02040503050201020203" pitchFamily="18" charset="0"/>
              </a:rPr>
              <a:t>Öğr</a:t>
            </a:r>
            <a:r>
              <a:rPr lang="tr-TR" dirty="0">
                <a:solidFill>
                  <a:srgbClr val="002060"/>
                </a:solidFill>
                <a:latin typeface="Tw Cen MT" panose="020B0602020104020603" pitchFamily="34" charset="0"/>
                <a:cs typeface="Adobe Devanagari" panose="02040503050201020203" pitchFamily="18" charset="0"/>
              </a:rPr>
              <a:t>. Üyesi Pınar Karababa </a:t>
            </a:r>
            <a:r>
              <a:rPr lang="tr-TR" dirty="0" err="1">
                <a:solidFill>
                  <a:srgbClr val="002060"/>
                </a:solidFill>
                <a:latin typeface="Tw Cen MT" panose="020B0602020104020603" pitchFamily="34" charset="0"/>
                <a:cs typeface="Adobe Devanagari" panose="02040503050201020203" pitchFamily="18" charset="0"/>
              </a:rPr>
              <a:t>Kayalıgil</a:t>
            </a:r>
            <a:endParaRPr lang="tr-TR" dirty="0">
              <a:solidFill>
                <a:srgbClr val="002060"/>
              </a:solidFill>
              <a:latin typeface="Tw Cen MT" panose="020B0602020104020603" pitchFamily="34" charset="0"/>
              <a:cs typeface="Adobe Devanagari" panose="02040503050201020203" pitchFamily="18" charset="0"/>
            </a:endParaRPr>
          </a:p>
        </p:txBody>
      </p:sp>
      <p:cxnSp>
        <p:nvCxnSpPr>
          <p:cNvPr id="10" name="Düz Bağlayıcı 9"/>
          <p:cNvCxnSpPr/>
          <p:nvPr/>
        </p:nvCxnSpPr>
        <p:spPr>
          <a:xfrm>
            <a:off x="6152605" y="2371158"/>
            <a:ext cx="0" cy="1627292"/>
          </a:xfrm>
          <a:prstGeom prst="line">
            <a:avLst/>
          </a:prstGeom>
          <a:ln>
            <a:solidFill>
              <a:srgbClr val="EE672A"/>
            </a:solidFill>
          </a:ln>
        </p:spPr>
        <p:style>
          <a:lnRef idx="1">
            <a:schemeClr val="accent1"/>
          </a:lnRef>
          <a:fillRef idx="0">
            <a:schemeClr val="accent1"/>
          </a:fillRef>
          <a:effectRef idx="0">
            <a:schemeClr val="accent1"/>
          </a:effectRef>
          <a:fontRef idx="minor">
            <a:schemeClr val="tx1"/>
          </a:fontRef>
        </p:style>
      </p:cxnSp>
      <p:sp>
        <p:nvSpPr>
          <p:cNvPr id="11" name="Unvan 1"/>
          <p:cNvSpPr txBox="1">
            <a:spLocks/>
          </p:cNvSpPr>
          <p:nvPr/>
        </p:nvSpPr>
        <p:spPr>
          <a:xfrm>
            <a:off x="7642850" y="2586823"/>
            <a:ext cx="2551817" cy="9963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sz="2800" dirty="0">
                <a:solidFill>
                  <a:srgbClr val="002060"/>
                </a:solidFill>
              </a:rPr>
              <a:t>2</a:t>
            </a:r>
            <a:r>
              <a:rPr lang="tr-TR" sz="2800" dirty="0" smtClean="0">
                <a:solidFill>
                  <a:srgbClr val="002060"/>
                </a:solidFill>
              </a:rPr>
              <a:t>. Sınıf danışmanı</a:t>
            </a:r>
          </a:p>
          <a:p>
            <a:endParaRPr lang="tr-TR" sz="2800" dirty="0">
              <a:solidFill>
                <a:srgbClr val="002060"/>
              </a:solidFill>
            </a:endParaRPr>
          </a:p>
          <a:p>
            <a:endParaRPr lang="tr-TR" sz="2800" dirty="0">
              <a:solidFill>
                <a:srgbClr val="002060"/>
              </a:solidFill>
            </a:endParaRPr>
          </a:p>
        </p:txBody>
      </p:sp>
      <p:sp>
        <p:nvSpPr>
          <p:cNvPr id="12" name="Dikdörtgen 11"/>
          <p:cNvSpPr/>
          <p:nvPr/>
        </p:nvSpPr>
        <p:spPr>
          <a:xfrm>
            <a:off x="7610690" y="3021151"/>
            <a:ext cx="2583977" cy="369332"/>
          </a:xfrm>
          <a:prstGeom prst="rect">
            <a:avLst/>
          </a:prstGeom>
        </p:spPr>
        <p:txBody>
          <a:bodyPr wrap="none">
            <a:spAutoFit/>
          </a:bodyPr>
          <a:lstStyle/>
          <a:p>
            <a:pPr algn="just"/>
            <a:r>
              <a:rPr lang="tr-TR" dirty="0">
                <a:solidFill>
                  <a:srgbClr val="002060"/>
                </a:solidFill>
                <a:latin typeface="Tw Cen MT" panose="020B0602020104020603" pitchFamily="34" charset="0"/>
                <a:cs typeface="Adobe Devanagari" panose="02040503050201020203" pitchFamily="18" charset="0"/>
              </a:rPr>
              <a:t>Dr. </a:t>
            </a:r>
            <a:r>
              <a:rPr lang="tr-TR" dirty="0" err="1">
                <a:solidFill>
                  <a:srgbClr val="002060"/>
                </a:solidFill>
                <a:latin typeface="Tw Cen MT" panose="020B0602020104020603" pitchFamily="34" charset="0"/>
                <a:cs typeface="Adobe Devanagari" panose="02040503050201020203" pitchFamily="18" charset="0"/>
              </a:rPr>
              <a:t>Öğr</a:t>
            </a:r>
            <a:r>
              <a:rPr lang="tr-TR" dirty="0">
                <a:solidFill>
                  <a:srgbClr val="002060"/>
                </a:solidFill>
                <a:latin typeface="Tw Cen MT" panose="020B0602020104020603" pitchFamily="34" charset="0"/>
                <a:cs typeface="Adobe Devanagari" panose="02040503050201020203" pitchFamily="18" charset="0"/>
              </a:rPr>
              <a:t>. Üyesi </a:t>
            </a:r>
            <a:r>
              <a:rPr lang="tr-TR" dirty="0" smtClean="0">
                <a:solidFill>
                  <a:srgbClr val="002060"/>
                </a:solidFill>
                <a:latin typeface="Tw Cen MT" panose="020B0602020104020603" pitchFamily="34" charset="0"/>
                <a:cs typeface="Adobe Devanagari" panose="02040503050201020203" pitchFamily="18" charset="0"/>
              </a:rPr>
              <a:t>Başak </a:t>
            </a:r>
            <a:r>
              <a:rPr lang="tr-TR" dirty="0" err="1" smtClean="0">
                <a:solidFill>
                  <a:srgbClr val="002060"/>
                </a:solidFill>
                <a:latin typeface="Tw Cen MT" panose="020B0602020104020603" pitchFamily="34" charset="0"/>
                <a:cs typeface="Adobe Devanagari" panose="02040503050201020203" pitchFamily="18" charset="0"/>
              </a:rPr>
              <a:t>Aray</a:t>
            </a:r>
            <a:endParaRPr lang="tr-TR" dirty="0">
              <a:solidFill>
                <a:srgbClr val="002060"/>
              </a:solidFill>
              <a:latin typeface="Tw Cen MT" panose="020B0602020104020603" pitchFamily="34" charset="0"/>
              <a:cs typeface="Adobe Devanagari" panose="02040503050201020203" pitchFamily="18" charset="0"/>
            </a:endParaRPr>
          </a:p>
        </p:txBody>
      </p:sp>
      <p:sp>
        <p:nvSpPr>
          <p:cNvPr id="16" name="Unvan 1"/>
          <p:cNvSpPr txBox="1">
            <a:spLocks/>
          </p:cNvSpPr>
          <p:nvPr/>
        </p:nvSpPr>
        <p:spPr>
          <a:xfrm>
            <a:off x="774365" y="4337078"/>
            <a:ext cx="3444917" cy="9963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sz="2800" dirty="0" smtClean="0">
                <a:solidFill>
                  <a:srgbClr val="002060"/>
                </a:solidFill>
              </a:rPr>
              <a:t>3. Sınıf danışmanları</a:t>
            </a:r>
          </a:p>
          <a:p>
            <a:endParaRPr lang="tr-TR" sz="2800" dirty="0">
              <a:solidFill>
                <a:srgbClr val="002060"/>
              </a:solidFill>
            </a:endParaRPr>
          </a:p>
          <a:p>
            <a:endParaRPr lang="tr-TR" sz="2800" dirty="0">
              <a:solidFill>
                <a:srgbClr val="002060"/>
              </a:solidFill>
            </a:endParaRPr>
          </a:p>
        </p:txBody>
      </p:sp>
      <p:sp>
        <p:nvSpPr>
          <p:cNvPr id="17" name="Dikdörtgen 16"/>
          <p:cNvSpPr/>
          <p:nvPr/>
        </p:nvSpPr>
        <p:spPr>
          <a:xfrm>
            <a:off x="774365" y="4772334"/>
            <a:ext cx="2969339" cy="646331"/>
          </a:xfrm>
          <a:prstGeom prst="rect">
            <a:avLst/>
          </a:prstGeom>
        </p:spPr>
        <p:txBody>
          <a:bodyPr wrap="none">
            <a:spAutoFit/>
          </a:bodyPr>
          <a:lstStyle/>
          <a:p>
            <a:pPr algn="just"/>
            <a:r>
              <a:rPr lang="tr-TR" dirty="0">
                <a:solidFill>
                  <a:srgbClr val="002060"/>
                </a:solidFill>
                <a:latin typeface="Tw Cen MT" panose="020B0602020104020603" pitchFamily="34" charset="0"/>
                <a:cs typeface="Adobe Devanagari" panose="02040503050201020203" pitchFamily="18" charset="0"/>
              </a:rPr>
              <a:t>Dr. </a:t>
            </a:r>
            <a:r>
              <a:rPr lang="tr-TR" dirty="0" err="1">
                <a:solidFill>
                  <a:srgbClr val="002060"/>
                </a:solidFill>
                <a:latin typeface="Tw Cen MT" panose="020B0602020104020603" pitchFamily="34" charset="0"/>
                <a:cs typeface="Adobe Devanagari" panose="02040503050201020203" pitchFamily="18" charset="0"/>
              </a:rPr>
              <a:t>Öğr</a:t>
            </a:r>
            <a:r>
              <a:rPr lang="tr-TR" dirty="0">
                <a:solidFill>
                  <a:srgbClr val="002060"/>
                </a:solidFill>
                <a:latin typeface="Tw Cen MT" panose="020B0602020104020603" pitchFamily="34" charset="0"/>
                <a:cs typeface="Adobe Devanagari" panose="02040503050201020203" pitchFamily="18" charset="0"/>
              </a:rPr>
              <a:t>. Üyesi </a:t>
            </a:r>
            <a:r>
              <a:rPr lang="tr-TR" dirty="0" smtClean="0">
                <a:solidFill>
                  <a:srgbClr val="002060"/>
                </a:solidFill>
                <a:latin typeface="Tw Cen MT" panose="020B0602020104020603" pitchFamily="34" charset="0"/>
                <a:cs typeface="Adobe Devanagari" panose="02040503050201020203" pitchFamily="18" charset="0"/>
              </a:rPr>
              <a:t>Başak Keki</a:t>
            </a:r>
          </a:p>
          <a:p>
            <a:pPr algn="just"/>
            <a:r>
              <a:rPr lang="tr-TR" dirty="0" smtClean="0">
                <a:solidFill>
                  <a:srgbClr val="002060"/>
                </a:solidFill>
                <a:latin typeface="Tw Cen MT" panose="020B0602020104020603" pitchFamily="34" charset="0"/>
                <a:cs typeface="Adobe Devanagari" panose="02040503050201020203" pitchFamily="18" charset="0"/>
              </a:rPr>
              <a:t>Dr. </a:t>
            </a:r>
            <a:r>
              <a:rPr lang="tr-TR" dirty="0" err="1" smtClean="0">
                <a:solidFill>
                  <a:srgbClr val="002060"/>
                </a:solidFill>
                <a:latin typeface="Tw Cen MT" panose="020B0602020104020603" pitchFamily="34" charset="0"/>
                <a:cs typeface="Adobe Devanagari" panose="02040503050201020203" pitchFamily="18" charset="0"/>
              </a:rPr>
              <a:t>Öğr</a:t>
            </a:r>
            <a:r>
              <a:rPr lang="tr-TR" dirty="0" smtClean="0">
                <a:solidFill>
                  <a:srgbClr val="002060"/>
                </a:solidFill>
                <a:latin typeface="Tw Cen MT" panose="020B0602020104020603" pitchFamily="34" charset="0"/>
                <a:cs typeface="Adobe Devanagari" panose="02040503050201020203" pitchFamily="18" charset="0"/>
              </a:rPr>
              <a:t>. Üyesi </a:t>
            </a:r>
            <a:r>
              <a:rPr lang="tr-TR" dirty="0" err="1" smtClean="0">
                <a:solidFill>
                  <a:srgbClr val="002060"/>
                </a:solidFill>
                <a:latin typeface="Tw Cen MT" panose="020B0602020104020603" pitchFamily="34" charset="0"/>
                <a:cs typeface="Adobe Devanagari" panose="02040503050201020203" pitchFamily="18" charset="0"/>
              </a:rPr>
              <a:t>Baver</a:t>
            </a:r>
            <a:r>
              <a:rPr lang="tr-TR" dirty="0" smtClean="0">
                <a:solidFill>
                  <a:srgbClr val="002060"/>
                </a:solidFill>
                <a:latin typeface="Tw Cen MT" panose="020B0602020104020603" pitchFamily="34" charset="0"/>
                <a:cs typeface="Adobe Devanagari" panose="02040503050201020203" pitchFamily="18" charset="0"/>
              </a:rPr>
              <a:t> Demircan</a:t>
            </a:r>
            <a:endParaRPr lang="tr-TR" dirty="0">
              <a:solidFill>
                <a:srgbClr val="002060"/>
              </a:solidFill>
              <a:latin typeface="Tw Cen MT" panose="020B0602020104020603" pitchFamily="34" charset="0"/>
              <a:cs typeface="Adobe Devanagari" panose="02040503050201020203" pitchFamily="18" charset="0"/>
            </a:endParaRPr>
          </a:p>
        </p:txBody>
      </p:sp>
      <p:cxnSp>
        <p:nvCxnSpPr>
          <p:cNvPr id="18" name="Düz Bağlayıcı 17"/>
          <p:cNvCxnSpPr/>
          <p:nvPr/>
        </p:nvCxnSpPr>
        <p:spPr>
          <a:xfrm flipV="1">
            <a:off x="1559038" y="3890112"/>
            <a:ext cx="3103323" cy="7898"/>
          </a:xfrm>
          <a:prstGeom prst="line">
            <a:avLst/>
          </a:prstGeom>
          <a:ln>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flipV="1">
            <a:off x="7367096" y="3886163"/>
            <a:ext cx="3103323" cy="7898"/>
          </a:xfrm>
          <a:prstGeom prst="line">
            <a:avLst/>
          </a:prstGeom>
          <a:ln>
            <a:solidFill>
              <a:srgbClr val="EE672A"/>
            </a:solidFill>
          </a:ln>
        </p:spPr>
        <p:style>
          <a:lnRef idx="1">
            <a:schemeClr val="accent1"/>
          </a:lnRef>
          <a:fillRef idx="0">
            <a:schemeClr val="accent1"/>
          </a:fillRef>
          <a:effectRef idx="0">
            <a:schemeClr val="accent1"/>
          </a:effectRef>
          <a:fontRef idx="minor">
            <a:schemeClr val="tx1"/>
          </a:fontRef>
        </p:style>
      </p:cxnSp>
      <p:sp>
        <p:nvSpPr>
          <p:cNvPr id="24" name="Unvan 1"/>
          <p:cNvSpPr txBox="1">
            <a:spLocks/>
          </p:cNvSpPr>
          <p:nvPr/>
        </p:nvSpPr>
        <p:spPr>
          <a:xfrm>
            <a:off x="8552896" y="4443225"/>
            <a:ext cx="2551817" cy="9963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sz="2800" dirty="0" smtClean="0">
                <a:solidFill>
                  <a:srgbClr val="002060"/>
                </a:solidFill>
              </a:rPr>
              <a:t>4. Sınıf danışmanı</a:t>
            </a:r>
          </a:p>
          <a:p>
            <a:endParaRPr lang="tr-TR" sz="2800" dirty="0">
              <a:solidFill>
                <a:srgbClr val="002060"/>
              </a:solidFill>
            </a:endParaRPr>
          </a:p>
          <a:p>
            <a:endParaRPr lang="tr-TR" sz="2800" dirty="0">
              <a:solidFill>
                <a:srgbClr val="002060"/>
              </a:solidFill>
            </a:endParaRPr>
          </a:p>
        </p:txBody>
      </p:sp>
      <p:sp>
        <p:nvSpPr>
          <p:cNvPr id="25" name="Dikdörtgen 24"/>
          <p:cNvSpPr/>
          <p:nvPr/>
        </p:nvSpPr>
        <p:spPr>
          <a:xfrm>
            <a:off x="8751220" y="4877553"/>
            <a:ext cx="2123017" cy="369332"/>
          </a:xfrm>
          <a:prstGeom prst="rect">
            <a:avLst/>
          </a:prstGeom>
        </p:spPr>
        <p:txBody>
          <a:bodyPr wrap="none">
            <a:spAutoFit/>
          </a:bodyPr>
          <a:lstStyle/>
          <a:p>
            <a:pPr algn="just"/>
            <a:r>
              <a:rPr lang="tr-TR" dirty="0" smtClean="0">
                <a:solidFill>
                  <a:srgbClr val="002060"/>
                </a:solidFill>
                <a:latin typeface="Tw Cen MT" panose="020B0602020104020603" pitchFamily="34" charset="0"/>
                <a:cs typeface="Adobe Devanagari" panose="02040503050201020203" pitchFamily="18" charset="0"/>
              </a:rPr>
              <a:t>Arş. Gör. Aysun Körlü</a:t>
            </a:r>
            <a:endParaRPr lang="tr-TR" dirty="0">
              <a:solidFill>
                <a:srgbClr val="002060"/>
              </a:solidFill>
              <a:latin typeface="Tw Cen MT" panose="020B0602020104020603" pitchFamily="34" charset="0"/>
              <a:cs typeface="Adobe Devanagari" panose="02040503050201020203" pitchFamily="18" charset="0"/>
            </a:endParaRPr>
          </a:p>
        </p:txBody>
      </p:sp>
    </p:spTree>
    <p:extLst>
      <p:ext uri="{BB962C8B-B14F-4D97-AF65-F5344CB8AC3E}">
        <p14:creationId xmlns:p14="http://schemas.microsoft.com/office/powerpoint/2010/main" val="14058693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2144486" y="283936"/>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tr-TR" dirty="0" smtClean="0">
                <a:solidFill>
                  <a:srgbClr val="002060"/>
                </a:solidFill>
              </a:rPr>
              <a:t>Öğretim görevlilerinin danışmanlık saatleri</a:t>
            </a:r>
            <a:endParaRPr lang="tr-TR" dirty="0">
              <a:solidFill>
                <a:srgbClr val="002060"/>
              </a:solidFill>
            </a:endParaRPr>
          </a:p>
        </p:txBody>
      </p:sp>
      <p:cxnSp>
        <p:nvCxnSpPr>
          <p:cNvPr id="5" name="Düz Bağlayıcı 4"/>
          <p:cNvCxnSpPr/>
          <p:nvPr/>
        </p:nvCxnSpPr>
        <p:spPr>
          <a:xfrm flipV="1">
            <a:off x="470263" y="171963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1351787646"/>
              </p:ext>
            </p:extLst>
          </p:nvPr>
        </p:nvGraphicFramePr>
        <p:xfrm>
          <a:off x="2802762" y="2349172"/>
          <a:ext cx="8535797" cy="3094685"/>
        </p:xfrm>
        <a:graphic>
          <a:graphicData uri="http://schemas.openxmlformats.org/drawingml/2006/table">
            <a:tbl>
              <a:tblPr/>
              <a:tblGrid>
                <a:gridCol w="3075523">
                  <a:extLst>
                    <a:ext uri="{9D8B030D-6E8A-4147-A177-3AD203B41FA5}">
                      <a16:colId xmlns:a16="http://schemas.microsoft.com/office/drawing/2014/main" val="3453951990"/>
                    </a:ext>
                  </a:extLst>
                </a:gridCol>
                <a:gridCol w="1458892">
                  <a:extLst>
                    <a:ext uri="{9D8B030D-6E8A-4147-A177-3AD203B41FA5}">
                      <a16:colId xmlns:a16="http://schemas.microsoft.com/office/drawing/2014/main" val="1777215889"/>
                    </a:ext>
                  </a:extLst>
                </a:gridCol>
                <a:gridCol w="1349622">
                  <a:extLst>
                    <a:ext uri="{9D8B030D-6E8A-4147-A177-3AD203B41FA5}">
                      <a16:colId xmlns:a16="http://schemas.microsoft.com/office/drawing/2014/main" val="3621298337"/>
                    </a:ext>
                  </a:extLst>
                </a:gridCol>
                <a:gridCol w="1384663">
                  <a:extLst>
                    <a:ext uri="{9D8B030D-6E8A-4147-A177-3AD203B41FA5}">
                      <a16:colId xmlns:a16="http://schemas.microsoft.com/office/drawing/2014/main" val="1283902092"/>
                    </a:ext>
                  </a:extLst>
                </a:gridCol>
                <a:gridCol w="1267097">
                  <a:extLst>
                    <a:ext uri="{9D8B030D-6E8A-4147-A177-3AD203B41FA5}">
                      <a16:colId xmlns:a16="http://schemas.microsoft.com/office/drawing/2014/main" val="1221981593"/>
                    </a:ext>
                  </a:extLst>
                </a:gridCol>
              </a:tblGrid>
              <a:tr h="372470">
                <a:tc>
                  <a:txBody>
                    <a:bodyPr/>
                    <a:lstStyle/>
                    <a:p>
                      <a:pPr algn="l" fontAlgn="b"/>
                      <a:r>
                        <a:rPr lang="tr-TR" sz="1800" b="1" i="0" u="none" strike="noStrike" dirty="0" smtClean="0">
                          <a:solidFill>
                            <a:schemeClr val="tx1"/>
                          </a:solidFill>
                          <a:effectLst/>
                          <a:latin typeface="Tw Cen MT" panose="020B0602020104020603" pitchFamily="34" charset="0"/>
                        </a:rPr>
                        <a:t>Öğretim Görevlisi</a:t>
                      </a:r>
                      <a:endParaRPr lang="tr-TR" sz="1800" b="1" i="0" u="none" strike="noStrike" dirty="0">
                        <a:solidFill>
                          <a:schemeClr val="tx1"/>
                        </a:solidFill>
                        <a:effectLst/>
                        <a:latin typeface="Tw Cen MT" panose="020B0602020104020603"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b"/>
                      <a:r>
                        <a:rPr lang="tr-TR" sz="1800" b="1" i="0" u="none" strike="noStrike" dirty="0">
                          <a:solidFill>
                            <a:srgbClr val="000000"/>
                          </a:solidFill>
                          <a:effectLst/>
                          <a:latin typeface="Calibri" panose="020F0502020204030204" pitchFamily="34" charset="0"/>
                        </a:rPr>
                        <a:t>Pazartesi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b"/>
                      <a:r>
                        <a:rPr lang="tr-TR" sz="1800" b="1" i="0" u="none" strike="noStrike" dirty="0">
                          <a:solidFill>
                            <a:srgbClr val="000000"/>
                          </a:solidFill>
                          <a:effectLst/>
                          <a:latin typeface="Calibri" panose="020F0502020204030204" pitchFamily="34" charset="0"/>
                        </a:rPr>
                        <a:t>Salı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b"/>
                      <a:r>
                        <a:rPr lang="tr-TR" sz="1800" b="1" i="0" u="none" strike="noStrike" dirty="0" smtClean="0">
                          <a:solidFill>
                            <a:srgbClr val="000000"/>
                          </a:solidFill>
                          <a:effectLst/>
                          <a:latin typeface="Calibri" panose="020F0502020204030204" pitchFamily="34" charset="0"/>
                        </a:rPr>
                        <a:t>Çarşamba</a:t>
                      </a:r>
                      <a:endParaRPr lang="tr-TR"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ctr" fontAlgn="b"/>
                      <a:r>
                        <a:rPr lang="tr-TR" sz="1800" b="1" i="0" u="none" strike="noStrike" dirty="0">
                          <a:solidFill>
                            <a:srgbClr val="000000"/>
                          </a:solidFill>
                          <a:effectLst/>
                          <a:latin typeface="Calibri" panose="020F0502020204030204" pitchFamily="34" charset="0"/>
                        </a:rPr>
                        <a:t>Perşembe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val="596464804"/>
                  </a:ext>
                </a:extLst>
              </a:tr>
              <a:tr h="372470">
                <a:tc>
                  <a:txBody>
                    <a:bodyPr/>
                    <a:lstStyle/>
                    <a:p>
                      <a:pPr algn="l" fontAlgn="b"/>
                      <a:r>
                        <a:rPr lang="tr-TR" sz="1800" b="0" i="0" u="none" strike="noStrike" dirty="0">
                          <a:solidFill>
                            <a:srgbClr val="000000"/>
                          </a:solidFill>
                          <a:effectLst/>
                          <a:latin typeface="Tw Cen MT" panose="020B0602020104020603" pitchFamily="34" charset="0"/>
                        </a:rPr>
                        <a:t>Prof. Dr. F. </a:t>
                      </a:r>
                      <a:r>
                        <a:rPr lang="tr-TR" sz="1800" b="0" i="0" u="none" strike="noStrike" dirty="0" err="1">
                          <a:solidFill>
                            <a:srgbClr val="000000"/>
                          </a:solidFill>
                          <a:effectLst/>
                          <a:latin typeface="Tw Cen MT" panose="020B0602020104020603" pitchFamily="34" charset="0"/>
                        </a:rPr>
                        <a:t>Beğlü</a:t>
                      </a:r>
                      <a:r>
                        <a:rPr lang="tr-TR" sz="1800" b="0" i="0" u="none" strike="noStrike" dirty="0">
                          <a:solidFill>
                            <a:srgbClr val="000000"/>
                          </a:solidFill>
                          <a:effectLst/>
                          <a:latin typeface="Tw Cen MT" panose="020B0602020104020603" pitchFamily="34" charset="0"/>
                        </a:rPr>
                        <a:t> </a:t>
                      </a:r>
                      <a:r>
                        <a:rPr lang="tr-TR" sz="1800" b="0" i="0" u="none" strike="noStrike" dirty="0" err="1">
                          <a:solidFill>
                            <a:srgbClr val="000000"/>
                          </a:solidFill>
                          <a:effectLst/>
                          <a:latin typeface="Tw Cen MT" panose="020B0602020104020603" pitchFamily="34" charset="0"/>
                        </a:rPr>
                        <a:t>Dikeçligil</a:t>
                      </a:r>
                      <a:endParaRPr lang="tr-TR" sz="1800" b="0" i="0" u="none" strike="noStrike" dirty="0">
                        <a:solidFill>
                          <a:srgbClr val="000000"/>
                        </a:solidFill>
                        <a:effectLst/>
                        <a:latin typeface="Tw Cen MT" panose="020B06020201040206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tr-TR" sz="1800" b="0" i="0" u="none" strike="noStrike" dirty="0">
                          <a:solidFill>
                            <a:srgbClr val="000000"/>
                          </a:solidFill>
                          <a:effectLst/>
                          <a:latin typeface="Calibri" panose="020F0502020204030204" pitchFamily="34" charset="0"/>
                        </a:rPr>
                        <a:t>12:00 - 13:00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13:00 - 14:00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7962860"/>
                  </a:ext>
                </a:extLst>
              </a:tr>
              <a:tr h="372470">
                <a:tc>
                  <a:txBody>
                    <a:bodyPr/>
                    <a:lstStyle/>
                    <a:p>
                      <a:pPr algn="l" fontAlgn="b"/>
                      <a:r>
                        <a:rPr lang="tr-TR" sz="1800" b="0" i="0" u="none" strike="noStrike" dirty="0">
                          <a:solidFill>
                            <a:srgbClr val="000000"/>
                          </a:solidFill>
                          <a:effectLst/>
                          <a:latin typeface="Tw Cen MT" panose="020B0602020104020603" pitchFamily="34" charset="0"/>
                        </a:rPr>
                        <a:t>Prof. Dr. Kamil Kaya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800" b="0" i="0" u="none" strike="noStrike" dirty="0" smtClean="0">
                          <a:solidFill>
                            <a:srgbClr val="000000"/>
                          </a:solidFill>
                          <a:effectLst/>
                          <a:latin typeface="Calibri" panose="020F0502020204030204" pitchFamily="34" charset="0"/>
                        </a:rPr>
                        <a:t>13:00 -15:00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7681832"/>
                  </a:ext>
                </a:extLst>
              </a:tr>
              <a:tr h="674170">
                <a:tc>
                  <a:txBody>
                    <a:bodyPr/>
                    <a:lstStyle/>
                    <a:p>
                      <a:pPr algn="l" fontAlgn="b"/>
                      <a:r>
                        <a:rPr lang="tr-TR" sz="1800" b="0" i="0" u="none" strike="noStrike" dirty="0">
                          <a:solidFill>
                            <a:srgbClr val="000000"/>
                          </a:solidFill>
                          <a:effectLst/>
                          <a:latin typeface="Tw Cen MT" panose="020B0602020104020603" pitchFamily="34" charset="0"/>
                        </a:rPr>
                        <a:t>Dr. </a:t>
                      </a:r>
                      <a:r>
                        <a:rPr lang="tr-TR" sz="1800" b="0" i="0" u="none" strike="noStrike" dirty="0" err="1">
                          <a:solidFill>
                            <a:srgbClr val="000000"/>
                          </a:solidFill>
                          <a:effectLst/>
                          <a:latin typeface="Tw Cen MT" panose="020B0602020104020603" pitchFamily="34" charset="0"/>
                        </a:rPr>
                        <a:t>Öğr</a:t>
                      </a:r>
                      <a:r>
                        <a:rPr lang="tr-TR" sz="1800" b="0" i="0" u="none" strike="noStrike" dirty="0">
                          <a:solidFill>
                            <a:srgbClr val="000000"/>
                          </a:solidFill>
                          <a:effectLst/>
                          <a:latin typeface="Tw Cen MT" panose="020B0602020104020603" pitchFamily="34" charset="0"/>
                        </a:rPr>
                        <a:t>. Üyesi </a:t>
                      </a:r>
                      <a:r>
                        <a:rPr lang="tr-TR" sz="1800" b="0" i="0" u="none" strike="noStrike" dirty="0" err="1">
                          <a:solidFill>
                            <a:srgbClr val="000000"/>
                          </a:solidFill>
                          <a:effectLst/>
                          <a:latin typeface="Tw Cen MT" panose="020B0602020104020603" pitchFamily="34" charset="0"/>
                        </a:rPr>
                        <a:t>Baver</a:t>
                      </a:r>
                      <a:r>
                        <a:rPr lang="tr-TR" sz="1800" b="0" i="0" u="none" strike="noStrike" dirty="0">
                          <a:solidFill>
                            <a:srgbClr val="000000"/>
                          </a:solidFill>
                          <a:effectLst/>
                          <a:latin typeface="Tw Cen MT" panose="020B0602020104020603" pitchFamily="34" charset="0"/>
                        </a:rPr>
                        <a:t> Demircan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13:00 - 15:00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1098196"/>
                  </a:ext>
                </a:extLst>
              </a:tr>
              <a:tr h="372470">
                <a:tc>
                  <a:txBody>
                    <a:bodyPr/>
                    <a:lstStyle/>
                    <a:p>
                      <a:pPr algn="l" fontAlgn="b"/>
                      <a:r>
                        <a:rPr lang="tr-TR" sz="1800" b="0" i="0" u="none" strike="noStrike" dirty="0">
                          <a:solidFill>
                            <a:srgbClr val="000000"/>
                          </a:solidFill>
                          <a:effectLst/>
                          <a:latin typeface="Tw Cen MT" panose="020B0602020104020603" pitchFamily="34" charset="0"/>
                        </a:rPr>
                        <a:t>Dr. </a:t>
                      </a:r>
                      <a:r>
                        <a:rPr lang="tr-TR" sz="1800" b="0" i="0" u="none" strike="noStrike" dirty="0" err="1">
                          <a:solidFill>
                            <a:srgbClr val="000000"/>
                          </a:solidFill>
                          <a:effectLst/>
                          <a:latin typeface="Tw Cen MT" panose="020B0602020104020603" pitchFamily="34" charset="0"/>
                        </a:rPr>
                        <a:t>Öğr</a:t>
                      </a:r>
                      <a:r>
                        <a:rPr lang="tr-TR" sz="1800" b="0" i="0" u="none" strike="noStrike" dirty="0">
                          <a:solidFill>
                            <a:srgbClr val="000000"/>
                          </a:solidFill>
                          <a:effectLst/>
                          <a:latin typeface="Tw Cen MT" panose="020B0602020104020603" pitchFamily="34" charset="0"/>
                        </a:rPr>
                        <a:t>. Üyesi Başak Keki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tr-TR" sz="18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a:solidFill>
                            <a:srgbClr val="000000"/>
                          </a:solidFill>
                          <a:effectLst/>
                          <a:latin typeface="Calibri" panose="020F0502020204030204" pitchFamily="34" charset="0"/>
                        </a:rPr>
                        <a:t>11:00 - 13:00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0915425"/>
                  </a:ext>
                </a:extLst>
              </a:tr>
              <a:tr h="372470">
                <a:tc>
                  <a:txBody>
                    <a:bodyPr/>
                    <a:lstStyle/>
                    <a:p>
                      <a:pPr algn="l" fontAlgn="b"/>
                      <a:r>
                        <a:rPr lang="tr-TR" sz="1800" b="0" i="0" u="none" strike="noStrike" dirty="0">
                          <a:solidFill>
                            <a:srgbClr val="000000"/>
                          </a:solidFill>
                          <a:effectLst/>
                          <a:latin typeface="Tw Cen MT" panose="020B0602020104020603" pitchFamily="34" charset="0"/>
                        </a:rPr>
                        <a:t>Dr. </a:t>
                      </a:r>
                      <a:r>
                        <a:rPr lang="tr-TR" sz="1800" b="0" i="0" u="none" strike="noStrike" dirty="0" err="1">
                          <a:solidFill>
                            <a:srgbClr val="000000"/>
                          </a:solidFill>
                          <a:effectLst/>
                          <a:latin typeface="Tw Cen MT" panose="020B0602020104020603" pitchFamily="34" charset="0"/>
                        </a:rPr>
                        <a:t>Öğr</a:t>
                      </a:r>
                      <a:r>
                        <a:rPr lang="tr-TR" sz="1800" b="0" i="0" u="none" strike="noStrike" dirty="0">
                          <a:solidFill>
                            <a:srgbClr val="000000"/>
                          </a:solidFill>
                          <a:effectLst/>
                          <a:latin typeface="Tw Cen MT" panose="020B0602020104020603" pitchFamily="34" charset="0"/>
                        </a:rPr>
                        <a:t>. Üyesi Pınar Karababa </a:t>
                      </a:r>
                      <a:r>
                        <a:rPr lang="tr-TR" sz="1800" b="0" i="0" u="none" strike="noStrike" dirty="0" err="1">
                          <a:solidFill>
                            <a:srgbClr val="000000"/>
                          </a:solidFill>
                          <a:effectLst/>
                          <a:latin typeface="Tw Cen MT" panose="020B0602020104020603" pitchFamily="34" charset="0"/>
                        </a:rPr>
                        <a:t>Kayalıgil</a:t>
                      </a:r>
                      <a:endParaRPr lang="tr-TR" sz="1800" b="0" i="0" u="none" strike="noStrike" dirty="0">
                        <a:solidFill>
                          <a:srgbClr val="000000"/>
                        </a:solidFill>
                        <a:effectLst/>
                        <a:latin typeface="Tw Cen MT" panose="020B06020201040206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tr-TR" sz="1800" b="0" i="0" u="none" strike="noStrike">
                          <a:solidFill>
                            <a:srgbClr val="000000"/>
                          </a:solidFill>
                          <a:effectLst/>
                          <a:latin typeface="Calibri" panose="020F0502020204030204" pitchFamily="34" charset="0"/>
                        </a:rPr>
                        <a:t>16:30 - 17:30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16:30 - 17:30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4607492"/>
                  </a:ext>
                </a:extLst>
              </a:tr>
              <a:tr h="372470">
                <a:tc>
                  <a:txBody>
                    <a:bodyPr/>
                    <a:lstStyle/>
                    <a:p>
                      <a:pPr algn="l" fontAlgn="b"/>
                      <a:r>
                        <a:rPr lang="tr-TR" sz="1800" b="0" i="0" u="none" strike="noStrike" dirty="0">
                          <a:solidFill>
                            <a:srgbClr val="000000"/>
                          </a:solidFill>
                          <a:effectLst/>
                          <a:latin typeface="Tw Cen MT" panose="020B0602020104020603" pitchFamily="34" charset="0"/>
                        </a:rPr>
                        <a:t>Dr. </a:t>
                      </a:r>
                      <a:r>
                        <a:rPr lang="tr-TR" sz="1800" b="0" i="0" u="none" strike="noStrike" dirty="0" err="1">
                          <a:solidFill>
                            <a:srgbClr val="000000"/>
                          </a:solidFill>
                          <a:effectLst/>
                          <a:latin typeface="Tw Cen MT" panose="020B0602020104020603" pitchFamily="34" charset="0"/>
                        </a:rPr>
                        <a:t>Öğr</a:t>
                      </a:r>
                      <a:r>
                        <a:rPr lang="tr-TR" sz="1800" b="0" i="0" u="none" strike="noStrike" dirty="0">
                          <a:solidFill>
                            <a:srgbClr val="000000"/>
                          </a:solidFill>
                          <a:effectLst/>
                          <a:latin typeface="Tw Cen MT" panose="020B0602020104020603" pitchFamily="34" charset="0"/>
                        </a:rPr>
                        <a:t>. Üyesi Başak </a:t>
                      </a:r>
                      <a:r>
                        <a:rPr lang="tr-TR" sz="1800" b="0" i="0" u="none" strike="noStrike" dirty="0" err="1">
                          <a:solidFill>
                            <a:srgbClr val="000000"/>
                          </a:solidFill>
                          <a:effectLst/>
                          <a:latin typeface="Tw Cen MT" panose="020B0602020104020603" pitchFamily="34" charset="0"/>
                        </a:rPr>
                        <a:t>Aray</a:t>
                      </a:r>
                      <a:endParaRPr lang="tr-TR" sz="1800" b="0" i="0" u="none" strike="noStrike" dirty="0">
                        <a:solidFill>
                          <a:srgbClr val="000000"/>
                        </a:solidFill>
                        <a:effectLst/>
                        <a:latin typeface="Tw Cen MT" panose="020B0602020104020603"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 </a:t>
                      </a:r>
                      <a:r>
                        <a:rPr lang="tr-TR" sz="1800" b="0" i="0" u="none" strike="noStrike" dirty="0" smtClean="0">
                          <a:solidFill>
                            <a:srgbClr val="000000"/>
                          </a:solidFill>
                          <a:effectLst/>
                          <a:latin typeface="Calibri" panose="020F0502020204030204" pitchFamily="34" charset="0"/>
                        </a:rPr>
                        <a:t>12:45-14:45</a:t>
                      </a:r>
                      <a:endParaRPr lang="tr-TR" sz="1800" b="0"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8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5395664"/>
                  </a:ext>
                </a:extLst>
              </a:tr>
            </a:tbl>
          </a:graphicData>
        </a:graphic>
      </p:graphicFrame>
      <p:pic>
        <p:nvPicPr>
          <p:cNvPr id="3076" name="Picture 4" descr="clock png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08" y="2888269"/>
            <a:ext cx="2443429" cy="213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00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2144486" y="16419"/>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Öğretim görevlileri ile iletişim</a:t>
            </a:r>
            <a:endParaRPr lang="tr-TR" dirty="0">
              <a:solidFill>
                <a:srgbClr val="002060"/>
              </a:solidFill>
            </a:endParaRPr>
          </a:p>
        </p:txBody>
      </p:sp>
      <p:cxnSp>
        <p:nvCxnSpPr>
          <p:cNvPr id="5" name="Düz Bağlayıcı 4"/>
          <p:cNvCxnSpPr/>
          <p:nvPr/>
        </p:nvCxnSpPr>
        <p:spPr>
          <a:xfrm flipV="1">
            <a:off x="470263" y="1267098"/>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
        <p:nvSpPr>
          <p:cNvPr id="8" name="Dikdörtgen 7"/>
          <p:cNvSpPr/>
          <p:nvPr/>
        </p:nvSpPr>
        <p:spPr>
          <a:xfrm>
            <a:off x="470263" y="1394878"/>
            <a:ext cx="11120846" cy="1015663"/>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Öğretim görevlilerimizden birisiyle görüşme talep etmek istiyorsanız ya da resmi bir iş için kendisine ihtiyacınız varsa </a:t>
            </a:r>
            <a:r>
              <a:rPr lang="tr-TR" sz="2000" b="1" dirty="0" smtClean="0">
                <a:solidFill>
                  <a:srgbClr val="002060"/>
                </a:solidFill>
                <a:latin typeface="Tw Cen MT" panose="020B0602020104020603" pitchFamily="34" charset="0"/>
                <a:cs typeface="Adobe Devanagari" panose="02040503050201020203" pitchFamily="18" charset="0"/>
              </a:rPr>
              <a:t>kendisine mail yolu ile ulaşabilir, </a:t>
            </a:r>
            <a:r>
              <a:rPr lang="tr-TR" sz="2000" dirty="0" smtClean="0">
                <a:solidFill>
                  <a:srgbClr val="002060"/>
                </a:solidFill>
                <a:latin typeface="Tw Cen MT" panose="020B0602020104020603" pitchFamily="34" charset="0"/>
                <a:cs typeface="Adobe Devanagari" panose="02040503050201020203" pitchFamily="18" charset="0"/>
              </a:rPr>
              <a:t>bir görüşme gün ve saati kararlaştırabilirsiniz. Bu hem sizin için hem de öğretim görevlilerimiz için oldukça pratik bir yöntem olacaktır.</a:t>
            </a:r>
            <a:endParaRPr lang="tr-TR" sz="2000" dirty="0">
              <a:solidFill>
                <a:srgbClr val="002060"/>
              </a:solidFill>
              <a:latin typeface="Tw Cen MT" panose="020B0602020104020603" pitchFamily="34" charset="0"/>
              <a:cs typeface="Adobe Devanagari" panose="02040503050201020203" pitchFamily="18" charset="0"/>
            </a:endParaRPr>
          </a:p>
        </p:txBody>
      </p:sp>
      <p:pic>
        <p:nvPicPr>
          <p:cNvPr id="4098" name="Picture 2" descr="mail png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779" y="3507345"/>
            <a:ext cx="2260725" cy="2263277"/>
          </a:xfrm>
          <a:prstGeom prst="rect">
            <a:avLst/>
          </a:prstGeom>
          <a:noFill/>
          <a:extLst>
            <a:ext uri="{909E8E84-426E-40DD-AFC4-6F175D3DCCD1}">
              <a14:hiddenFill xmlns:a14="http://schemas.microsoft.com/office/drawing/2010/main">
                <a:solidFill>
                  <a:srgbClr val="FFFFFF"/>
                </a:solidFill>
              </a14:hiddenFill>
            </a:ext>
          </a:extLst>
        </p:spPr>
      </p:pic>
      <p:sp>
        <p:nvSpPr>
          <p:cNvPr id="19" name="Unvan 1"/>
          <p:cNvSpPr txBox="1">
            <a:spLocks/>
          </p:cNvSpPr>
          <p:nvPr/>
        </p:nvSpPr>
        <p:spPr>
          <a:xfrm>
            <a:off x="4754777" y="2510983"/>
            <a:ext cx="2551817" cy="996362"/>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sz="2800" dirty="0" smtClean="0">
                <a:solidFill>
                  <a:srgbClr val="002060"/>
                </a:solidFill>
              </a:rPr>
              <a:t>Mail adresleri</a:t>
            </a:r>
            <a:endParaRPr lang="tr-TR" sz="2800" dirty="0">
              <a:solidFill>
                <a:srgbClr val="002060"/>
              </a:solidFill>
            </a:endParaRPr>
          </a:p>
          <a:p>
            <a:endParaRPr lang="tr-TR" sz="2800" dirty="0">
              <a:solidFill>
                <a:srgbClr val="002060"/>
              </a:solidFill>
            </a:endParaRPr>
          </a:p>
        </p:txBody>
      </p:sp>
      <p:sp>
        <p:nvSpPr>
          <p:cNvPr id="20" name="Dikdörtgen 19"/>
          <p:cNvSpPr/>
          <p:nvPr/>
        </p:nvSpPr>
        <p:spPr>
          <a:xfrm>
            <a:off x="83902" y="3053306"/>
            <a:ext cx="6633483" cy="3970318"/>
          </a:xfrm>
          <a:prstGeom prst="rect">
            <a:avLst/>
          </a:prstGeom>
        </p:spPr>
        <p:txBody>
          <a:bodyPr wrap="none">
            <a:spAutoFit/>
          </a:bodyPr>
          <a:lstStyle/>
          <a:p>
            <a:pPr algn="just"/>
            <a:r>
              <a:rPr lang="tr-TR" dirty="0" smtClean="0">
                <a:solidFill>
                  <a:srgbClr val="002060"/>
                </a:solidFill>
                <a:latin typeface="Tw Cen MT" panose="020B0602020104020603" pitchFamily="34" charset="0"/>
                <a:cs typeface="Adobe Devanagari" panose="02040503050201020203" pitchFamily="18" charset="0"/>
              </a:rPr>
              <a:t>Prof. Dr. F. </a:t>
            </a:r>
            <a:r>
              <a:rPr lang="tr-TR" dirty="0" err="1" smtClean="0">
                <a:solidFill>
                  <a:srgbClr val="002060"/>
                </a:solidFill>
                <a:latin typeface="Tw Cen MT" panose="020B0602020104020603" pitchFamily="34" charset="0"/>
                <a:cs typeface="Adobe Devanagari" panose="02040503050201020203" pitchFamily="18" charset="0"/>
              </a:rPr>
              <a:t>Beğlü</a:t>
            </a:r>
            <a:r>
              <a:rPr lang="tr-TR" dirty="0" smtClean="0">
                <a:solidFill>
                  <a:srgbClr val="002060"/>
                </a:solidFill>
                <a:latin typeface="Tw Cen MT" panose="020B0602020104020603" pitchFamily="34" charset="0"/>
                <a:cs typeface="Adobe Devanagari" panose="02040503050201020203" pitchFamily="18" charset="0"/>
              </a:rPr>
              <a:t> </a:t>
            </a:r>
            <a:r>
              <a:rPr lang="tr-TR" dirty="0" err="1" smtClean="0">
                <a:solidFill>
                  <a:srgbClr val="002060"/>
                </a:solidFill>
                <a:latin typeface="Tw Cen MT" panose="020B0602020104020603" pitchFamily="34" charset="0"/>
                <a:cs typeface="Adobe Devanagari" panose="02040503050201020203" pitchFamily="18" charset="0"/>
              </a:rPr>
              <a:t>Dikeçligil</a:t>
            </a:r>
            <a:r>
              <a:rPr lang="tr-TR" dirty="0" smtClean="0">
                <a:solidFill>
                  <a:srgbClr val="002060"/>
                </a:solidFill>
                <a:latin typeface="Tw Cen MT" panose="020B0602020104020603" pitchFamily="34" charset="0"/>
                <a:cs typeface="Adobe Devanagari" panose="02040503050201020203" pitchFamily="18" charset="0"/>
              </a:rPr>
              <a:t> – </a:t>
            </a:r>
            <a:r>
              <a:rPr lang="tr-TR" dirty="0" smtClean="0">
                <a:solidFill>
                  <a:srgbClr val="002060"/>
                </a:solidFill>
                <a:latin typeface="Tw Cen MT" panose="020B0602020104020603" pitchFamily="34" charset="0"/>
                <a:cs typeface="Adobe Devanagari" panose="02040503050201020203" pitchFamily="18" charset="0"/>
                <a:hlinkClick r:id="rId3"/>
              </a:rPr>
              <a:t>fbdikceligil@gelisim.edu.tr</a:t>
            </a:r>
            <a:endParaRPr lang="tr-TR" dirty="0" smtClean="0">
              <a:solidFill>
                <a:srgbClr val="002060"/>
              </a:solidFill>
              <a:latin typeface="Tw Cen MT" panose="020B0602020104020603" pitchFamily="34" charset="0"/>
              <a:cs typeface="Adobe Devanagari" panose="02040503050201020203" pitchFamily="18" charset="0"/>
            </a:endParaRPr>
          </a:p>
          <a:p>
            <a:pPr algn="just"/>
            <a:endParaRPr lang="tr-TR" dirty="0">
              <a:solidFill>
                <a:srgbClr val="002060"/>
              </a:solidFill>
              <a:latin typeface="Tw Cen MT" panose="020B0602020104020603" pitchFamily="34" charset="0"/>
              <a:cs typeface="Adobe Devanagari" panose="02040503050201020203" pitchFamily="18" charset="0"/>
            </a:endParaRPr>
          </a:p>
          <a:p>
            <a:pPr algn="just"/>
            <a:r>
              <a:rPr lang="tr-TR" dirty="0" smtClean="0">
                <a:solidFill>
                  <a:srgbClr val="002060"/>
                </a:solidFill>
                <a:latin typeface="Tw Cen MT" panose="020B0602020104020603" pitchFamily="34" charset="0"/>
                <a:cs typeface="Adobe Devanagari" panose="02040503050201020203" pitchFamily="18" charset="0"/>
              </a:rPr>
              <a:t>Prof. Dr. Kamil Kaya – </a:t>
            </a:r>
            <a:r>
              <a:rPr lang="tr-TR" dirty="0" smtClean="0">
                <a:solidFill>
                  <a:srgbClr val="002060"/>
                </a:solidFill>
                <a:latin typeface="Tw Cen MT" panose="020B0602020104020603" pitchFamily="34" charset="0"/>
                <a:cs typeface="Adobe Devanagari" panose="02040503050201020203" pitchFamily="18" charset="0"/>
                <a:hlinkClick r:id="rId4"/>
              </a:rPr>
              <a:t>kakaya@gelisim.edu.tr</a:t>
            </a:r>
            <a:endParaRPr lang="tr-TR" dirty="0" smtClean="0">
              <a:solidFill>
                <a:srgbClr val="002060"/>
              </a:solidFill>
              <a:latin typeface="Tw Cen MT" panose="020B0602020104020603" pitchFamily="34" charset="0"/>
              <a:cs typeface="Adobe Devanagari" panose="02040503050201020203" pitchFamily="18" charset="0"/>
            </a:endParaRPr>
          </a:p>
          <a:p>
            <a:pPr algn="just"/>
            <a:endParaRPr lang="tr-TR" dirty="0">
              <a:solidFill>
                <a:srgbClr val="002060"/>
              </a:solidFill>
              <a:latin typeface="Tw Cen MT" panose="020B0602020104020603" pitchFamily="34" charset="0"/>
              <a:cs typeface="Adobe Devanagari" panose="02040503050201020203" pitchFamily="18" charset="0"/>
            </a:endParaRPr>
          </a:p>
          <a:p>
            <a:pPr algn="just"/>
            <a:r>
              <a:rPr lang="tr-TR" dirty="0" smtClean="0">
                <a:solidFill>
                  <a:srgbClr val="002060"/>
                </a:solidFill>
                <a:latin typeface="Tw Cen MT" panose="020B0602020104020603" pitchFamily="34" charset="0"/>
                <a:cs typeface="Adobe Devanagari" panose="02040503050201020203" pitchFamily="18" charset="0"/>
              </a:rPr>
              <a:t>Dr. </a:t>
            </a:r>
            <a:r>
              <a:rPr lang="tr-TR" dirty="0" err="1" smtClean="0">
                <a:solidFill>
                  <a:srgbClr val="002060"/>
                </a:solidFill>
                <a:latin typeface="Tw Cen MT" panose="020B0602020104020603" pitchFamily="34" charset="0"/>
                <a:cs typeface="Adobe Devanagari" panose="02040503050201020203" pitchFamily="18" charset="0"/>
              </a:rPr>
              <a:t>Öğr</a:t>
            </a:r>
            <a:r>
              <a:rPr lang="tr-TR" dirty="0" smtClean="0">
                <a:solidFill>
                  <a:srgbClr val="002060"/>
                </a:solidFill>
                <a:latin typeface="Tw Cen MT" panose="020B0602020104020603" pitchFamily="34" charset="0"/>
                <a:cs typeface="Adobe Devanagari" panose="02040503050201020203" pitchFamily="18" charset="0"/>
              </a:rPr>
              <a:t>. Üyesi </a:t>
            </a:r>
            <a:r>
              <a:rPr lang="tr-TR" dirty="0" err="1" smtClean="0">
                <a:solidFill>
                  <a:srgbClr val="002060"/>
                </a:solidFill>
                <a:latin typeface="Tw Cen MT" panose="020B0602020104020603" pitchFamily="34" charset="0"/>
                <a:cs typeface="Adobe Devanagari" panose="02040503050201020203" pitchFamily="18" charset="0"/>
              </a:rPr>
              <a:t>Baver</a:t>
            </a:r>
            <a:r>
              <a:rPr lang="tr-TR" dirty="0" smtClean="0">
                <a:solidFill>
                  <a:srgbClr val="002060"/>
                </a:solidFill>
                <a:latin typeface="Tw Cen MT" panose="020B0602020104020603" pitchFamily="34" charset="0"/>
                <a:cs typeface="Adobe Devanagari" panose="02040503050201020203" pitchFamily="18" charset="0"/>
              </a:rPr>
              <a:t> Demircan – </a:t>
            </a:r>
            <a:r>
              <a:rPr lang="tr-TR" dirty="0" smtClean="0">
                <a:solidFill>
                  <a:srgbClr val="002060"/>
                </a:solidFill>
                <a:latin typeface="Tw Cen MT" panose="020B0602020104020603" pitchFamily="34" charset="0"/>
                <a:cs typeface="Adobe Devanagari" panose="02040503050201020203" pitchFamily="18" charset="0"/>
                <a:hlinkClick r:id="rId5"/>
              </a:rPr>
              <a:t>bdemircan@gelisim.edu.tr</a:t>
            </a:r>
            <a:endParaRPr lang="tr-TR" dirty="0" smtClean="0">
              <a:solidFill>
                <a:srgbClr val="002060"/>
              </a:solidFill>
              <a:latin typeface="Tw Cen MT" panose="020B0602020104020603" pitchFamily="34" charset="0"/>
              <a:cs typeface="Adobe Devanagari" panose="02040503050201020203" pitchFamily="18" charset="0"/>
            </a:endParaRPr>
          </a:p>
          <a:p>
            <a:pPr algn="just"/>
            <a:endParaRPr lang="tr-TR" dirty="0">
              <a:solidFill>
                <a:srgbClr val="002060"/>
              </a:solidFill>
              <a:latin typeface="Tw Cen MT" panose="020B0602020104020603" pitchFamily="34" charset="0"/>
              <a:cs typeface="Adobe Devanagari" panose="02040503050201020203" pitchFamily="18" charset="0"/>
            </a:endParaRPr>
          </a:p>
          <a:p>
            <a:pPr algn="just"/>
            <a:r>
              <a:rPr lang="tr-TR" dirty="0" smtClean="0">
                <a:solidFill>
                  <a:srgbClr val="002060"/>
                </a:solidFill>
                <a:latin typeface="Tw Cen MT" panose="020B0602020104020603" pitchFamily="34" charset="0"/>
                <a:cs typeface="Adobe Devanagari" panose="02040503050201020203" pitchFamily="18" charset="0"/>
              </a:rPr>
              <a:t>Dr. </a:t>
            </a:r>
            <a:r>
              <a:rPr lang="tr-TR" dirty="0" err="1" smtClean="0">
                <a:solidFill>
                  <a:srgbClr val="002060"/>
                </a:solidFill>
                <a:latin typeface="Tw Cen MT" panose="020B0602020104020603" pitchFamily="34" charset="0"/>
                <a:cs typeface="Adobe Devanagari" panose="02040503050201020203" pitchFamily="18" charset="0"/>
              </a:rPr>
              <a:t>Öğr</a:t>
            </a:r>
            <a:r>
              <a:rPr lang="tr-TR" dirty="0" smtClean="0">
                <a:solidFill>
                  <a:srgbClr val="002060"/>
                </a:solidFill>
                <a:latin typeface="Tw Cen MT" panose="020B0602020104020603" pitchFamily="34" charset="0"/>
                <a:cs typeface="Adobe Devanagari" panose="02040503050201020203" pitchFamily="18" charset="0"/>
              </a:rPr>
              <a:t>. Üyesi Başak Keki – </a:t>
            </a:r>
            <a:r>
              <a:rPr lang="tr-TR" dirty="0" smtClean="0">
                <a:solidFill>
                  <a:srgbClr val="002060"/>
                </a:solidFill>
                <a:latin typeface="Tw Cen MT" panose="020B0602020104020603" pitchFamily="34" charset="0"/>
                <a:cs typeface="Adobe Devanagari" panose="02040503050201020203" pitchFamily="18" charset="0"/>
                <a:hlinkClick r:id="rId6"/>
              </a:rPr>
              <a:t>bkeki@gelisim.edu.tr</a:t>
            </a:r>
            <a:endParaRPr lang="tr-TR" dirty="0" smtClean="0">
              <a:solidFill>
                <a:srgbClr val="002060"/>
              </a:solidFill>
              <a:latin typeface="Tw Cen MT" panose="020B0602020104020603" pitchFamily="34" charset="0"/>
              <a:cs typeface="Adobe Devanagari" panose="02040503050201020203" pitchFamily="18" charset="0"/>
            </a:endParaRPr>
          </a:p>
          <a:p>
            <a:pPr algn="just"/>
            <a:endParaRPr lang="tr-TR" dirty="0">
              <a:solidFill>
                <a:srgbClr val="002060"/>
              </a:solidFill>
              <a:latin typeface="Tw Cen MT" panose="020B0602020104020603" pitchFamily="34" charset="0"/>
              <a:cs typeface="Adobe Devanagari" panose="02040503050201020203" pitchFamily="18" charset="0"/>
            </a:endParaRPr>
          </a:p>
          <a:p>
            <a:pPr algn="just"/>
            <a:r>
              <a:rPr lang="tr-TR" dirty="0" smtClean="0">
                <a:solidFill>
                  <a:srgbClr val="002060"/>
                </a:solidFill>
                <a:latin typeface="Tw Cen MT" panose="020B0602020104020603" pitchFamily="34" charset="0"/>
                <a:cs typeface="Adobe Devanagari" panose="02040503050201020203" pitchFamily="18" charset="0"/>
              </a:rPr>
              <a:t>Dr. </a:t>
            </a:r>
            <a:r>
              <a:rPr lang="tr-TR" dirty="0" err="1" smtClean="0">
                <a:solidFill>
                  <a:srgbClr val="002060"/>
                </a:solidFill>
                <a:latin typeface="Tw Cen MT" panose="020B0602020104020603" pitchFamily="34" charset="0"/>
                <a:cs typeface="Adobe Devanagari" panose="02040503050201020203" pitchFamily="18" charset="0"/>
              </a:rPr>
              <a:t>Öğr</a:t>
            </a:r>
            <a:r>
              <a:rPr lang="tr-TR" dirty="0" smtClean="0">
                <a:solidFill>
                  <a:srgbClr val="002060"/>
                </a:solidFill>
                <a:latin typeface="Tw Cen MT" panose="020B0602020104020603" pitchFamily="34" charset="0"/>
                <a:cs typeface="Adobe Devanagari" panose="02040503050201020203" pitchFamily="18" charset="0"/>
              </a:rPr>
              <a:t>. Üyesi Başak </a:t>
            </a:r>
            <a:r>
              <a:rPr lang="tr-TR" dirty="0" err="1" smtClean="0">
                <a:solidFill>
                  <a:srgbClr val="002060"/>
                </a:solidFill>
                <a:latin typeface="Tw Cen MT" panose="020B0602020104020603" pitchFamily="34" charset="0"/>
                <a:cs typeface="Adobe Devanagari" panose="02040503050201020203" pitchFamily="18" charset="0"/>
              </a:rPr>
              <a:t>Aray</a:t>
            </a:r>
            <a:r>
              <a:rPr lang="tr-TR" dirty="0" smtClean="0">
                <a:solidFill>
                  <a:srgbClr val="002060"/>
                </a:solidFill>
                <a:latin typeface="Tw Cen MT" panose="020B0602020104020603" pitchFamily="34" charset="0"/>
                <a:cs typeface="Adobe Devanagari" panose="02040503050201020203" pitchFamily="18" charset="0"/>
              </a:rPr>
              <a:t> – </a:t>
            </a:r>
            <a:r>
              <a:rPr lang="tr-TR" dirty="0" smtClean="0">
                <a:solidFill>
                  <a:srgbClr val="002060"/>
                </a:solidFill>
                <a:latin typeface="Tw Cen MT" panose="020B0602020104020603" pitchFamily="34" charset="0"/>
                <a:cs typeface="Adobe Devanagari" panose="02040503050201020203" pitchFamily="18" charset="0"/>
                <a:hlinkClick r:id="rId7"/>
              </a:rPr>
              <a:t>baray@gelisim.edu.tr</a:t>
            </a:r>
            <a:endParaRPr lang="tr-TR" dirty="0" smtClean="0">
              <a:solidFill>
                <a:srgbClr val="002060"/>
              </a:solidFill>
              <a:latin typeface="Tw Cen MT" panose="020B0602020104020603" pitchFamily="34" charset="0"/>
              <a:cs typeface="Adobe Devanagari" panose="02040503050201020203" pitchFamily="18" charset="0"/>
            </a:endParaRPr>
          </a:p>
          <a:p>
            <a:pPr algn="just"/>
            <a:endParaRPr lang="tr-TR" dirty="0">
              <a:solidFill>
                <a:srgbClr val="002060"/>
              </a:solidFill>
              <a:latin typeface="Tw Cen MT" panose="020B0602020104020603" pitchFamily="34" charset="0"/>
              <a:cs typeface="Adobe Devanagari" panose="02040503050201020203" pitchFamily="18" charset="0"/>
            </a:endParaRPr>
          </a:p>
          <a:p>
            <a:pPr algn="just"/>
            <a:r>
              <a:rPr lang="tr-TR" dirty="0" smtClean="0">
                <a:solidFill>
                  <a:srgbClr val="002060"/>
                </a:solidFill>
                <a:latin typeface="Tw Cen MT" panose="020B0602020104020603" pitchFamily="34" charset="0"/>
                <a:cs typeface="Adobe Devanagari" panose="02040503050201020203" pitchFamily="18" charset="0"/>
              </a:rPr>
              <a:t>Dr. </a:t>
            </a:r>
            <a:r>
              <a:rPr lang="tr-TR" dirty="0" err="1" smtClean="0">
                <a:solidFill>
                  <a:srgbClr val="002060"/>
                </a:solidFill>
                <a:latin typeface="Tw Cen MT" panose="020B0602020104020603" pitchFamily="34" charset="0"/>
                <a:cs typeface="Adobe Devanagari" panose="02040503050201020203" pitchFamily="18" charset="0"/>
              </a:rPr>
              <a:t>Öğr</a:t>
            </a:r>
            <a:r>
              <a:rPr lang="tr-TR" dirty="0" smtClean="0">
                <a:solidFill>
                  <a:srgbClr val="002060"/>
                </a:solidFill>
                <a:latin typeface="Tw Cen MT" panose="020B0602020104020603" pitchFamily="34" charset="0"/>
                <a:cs typeface="Adobe Devanagari" panose="02040503050201020203" pitchFamily="18" charset="0"/>
              </a:rPr>
              <a:t>. Üyesi Pınar Karababa </a:t>
            </a:r>
            <a:r>
              <a:rPr lang="tr-TR" dirty="0" err="1" smtClean="0">
                <a:solidFill>
                  <a:srgbClr val="002060"/>
                </a:solidFill>
                <a:latin typeface="Tw Cen MT" panose="020B0602020104020603" pitchFamily="34" charset="0"/>
                <a:cs typeface="Adobe Devanagari" panose="02040503050201020203" pitchFamily="18" charset="0"/>
              </a:rPr>
              <a:t>Kayalıgil</a:t>
            </a:r>
            <a:r>
              <a:rPr lang="tr-TR" dirty="0" smtClean="0">
                <a:solidFill>
                  <a:srgbClr val="002060"/>
                </a:solidFill>
                <a:latin typeface="Tw Cen MT" panose="020B0602020104020603" pitchFamily="34" charset="0"/>
                <a:cs typeface="Adobe Devanagari" panose="02040503050201020203" pitchFamily="18" charset="0"/>
              </a:rPr>
              <a:t> – </a:t>
            </a:r>
            <a:r>
              <a:rPr lang="tr-TR" dirty="0" smtClean="0">
                <a:solidFill>
                  <a:srgbClr val="002060"/>
                </a:solidFill>
                <a:latin typeface="Tw Cen MT" panose="020B0602020104020603" pitchFamily="34" charset="0"/>
                <a:cs typeface="Adobe Devanagari" panose="02040503050201020203" pitchFamily="18" charset="0"/>
                <a:hlinkClick r:id="rId8"/>
              </a:rPr>
              <a:t>pkarababa@gelisim.edu.tr</a:t>
            </a:r>
            <a:endParaRPr lang="tr-TR" dirty="0" smtClean="0">
              <a:solidFill>
                <a:srgbClr val="002060"/>
              </a:solidFill>
              <a:latin typeface="Tw Cen MT" panose="020B0602020104020603" pitchFamily="34" charset="0"/>
              <a:cs typeface="Adobe Devanagari" panose="02040503050201020203" pitchFamily="18" charset="0"/>
            </a:endParaRPr>
          </a:p>
          <a:p>
            <a:pPr algn="just"/>
            <a:endParaRPr lang="tr-TR" dirty="0" smtClean="0">
              <a:solidFill>
                <a:srgbClr val="002060"/>
              </a:solidFill>
              <a:latin typeface="Tw Cen MT" panose="020B0602020104020603" pitchFamily="34" charset="0"/>
              <a:cs typeface="Adobe Devanagari" panose="02040503050201020203" pitchFamily="18" charset="0"/>
            </a:endParaRPr>
          </a:p>
          <a:p>
            <a:pPr algn="just"/>
            <a:r>
              <a:rPr lang="tr-TR" dirty="0" smtClean="0">
                <a:solidFill>
                  <a:srgbClr val="002060"/>
                </a:solidFill>
                <a:latin typeface="Tw Cen MT" panose="020B0602020104020603" pitchFamily="34" charset="0"/>
                <a:cs typeface="Adobe Devanagari" panose="02040503050201020203" pitchFamily="18" charset="0"/>
              </a:rPr>
              <a:t>Arş. Gör. Aysun Körlü </a:t>
            </a:r>
            <a:r>
              <a:rPr lang="tr-TR" smtClean="0">
                <a:solidFill>
                  <a:srgbClr val="002060"/>
                </a:solidFill>
                <a:latin typeface="Tw Cen MT" panose="020B0602020104020603" pitchFamily="34" charset="0"/>
                <a:cs typeface="Adobe Devanagari" panose="02040503050201020203" pitchFamily="18" charset="0"/>
              </a:rPr>
              <a:t>– </a:t>
            </a:r>
            <a:r>
              <a:rPr lang="tr-TR" smtClean="0">
                <a:solidFill>
                  <a:srgbClr val="002060"/>
                </a:solidFill>
                <a:latin typeface="Tw Cen MT" panose="020B0602020104020603" pitchFamily="34" charset="0"/>
                <a:cs typeface="Adobe Devanagari" panose="02040503050201020203" pitchFamily="18" charset="0"/>
                <a:hlinkClick r:id="rId9"/>
              </a:rPr>
              <a:t>akorlu@gelisim.edu.tr</a:t>
            </a:r>
            <a:endParaRPr lang="tr-TR" dirty="0" smtClean="0">
              <a:solidFill>
                <a:srgbClr val="002060"/>
              </a:solidFill>
              <a:latin typeface="Tw Cen MT" panose="020B0602020104020603" pitchFamily="34" charset="0"/>
              <a:cs typeface="Adobe Devanagari" panose="02040503050201020203" pitchFamily="18" charset="0"/>
            </a:endParaRPr>
          </a:p>
          <a:p>
            <a:pPr algn="just"/>
            <a:endParaRPr lang="tr-TR" dirty="0">
              <a:solidFill>
                <a:srgbClr val="002060"/>
              </a:solidFill>
              <a:latin typeface="Tw Cen MT" panose="020B0602020104020603" pitchFamily="34" charset="0"/>
              <a:cs typeface="Adobe Devanagari" panose="02040503050201020203" pitchFamily="18" charset="0"/>
            </a:endParaRPr>
          </a:p>
        </p:txBody>
      </p:sp>
      <p:cxnSp>
        <p:nvCxnSpPr>
          <p:cNvPr id="21" name="Düz Bağlayıcı 20"/>
          <p:cNvCxnSpPr/>
          <p:nvPr/>
        </p:nvCxnSpPr>
        <p:spPr>
          <a:xfrm>
            <a:off x="511628" y="2483886"/>
            <a:ext cx="11079481" cy="0"/>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47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281" y="2586445"/>
            <a:ext cx="7772400" cy="1463040"/>
          </a:xfrm>
        </p:spPr>
        <p:txBody>
          <a:bodyPr/>
          <a:lstStyle/>
          <a:p>
            <a:pPr algn="ctr"/>
            <a:r>
              <a:rPr lang="tr-TR" dirty="0" smtClean="0">
                <a:solidFill>
                  <a:srgbClr val="002060"/>
                </a:solidFill>
              </a:rPr>
              <a:t>müfredat</a:t>
            </a:r>
            <a:endParaRPr lang="tr-TR" dirty="0">
              <a:solidFill>
                <a:srgbClr val="00206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344" y="6252832"/>
            <a:ext cx="1097485" cy="475069"/>
          </a:xfrm>
          <a:prstGeom prst="rect">
            <a:avLst/>
          </a:prstGeom>
        </p:spPr>
      </p:pic>
      <p:cxnSp>
        <p:nvCxnSpPr>
          <p:cNvPr id="7" name="Düz Bağlayıcı 6"/>
          <p:cNvCxnSpPr/>
          <p:nvPr/>
        </p:nvCxnSpPr>
        <p:spPr>
          <a:xfrm flipV="1">
            <a:off x="457200" y="4049485"/>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cxnSp>
        <p:nvCxnSpPr>
          <p:cNvPr id="12" name="Düz Bağlayıcı 11"/>
          <p:cNvCxnSpPr/>
          <p:nvPr/>
        </p:nvCxnSpPr>
        <p:spPr>
          <a:xfrm flipV="1">
            <a:off x="457200" y="2399211"/>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577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p:cNvSpPr txBox="1">
            <a:spLocks/>
          </p:cNvSpPr>
          <p:nvPr/>
        </p:nvSpPr>
        <p:spPr>
          <a:xfrm>
            <a:off x="3853339" y="-46709"/>
            <a:ext cx="7772400" cy="1463040"/>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tr-TR" dirty="0" smtClean="0">
                <a:solidFill>
                  <a:srgbClr val="002060"/>
                </a:solidFill>
              </a:rPr>
              <a:t>Bölüm müfredatı</a:t>
            </a:r>
            <a:endParaRPr lang="tr-TR" dirty="0">
              <a:solidFill>
                <a:srgbClr val="002060"/>
              </a:solidFill>
            </a:endParaRPr>
          </a:p>
        </p:txBody>
      </p:sp>
      <p:cxnSp>
        <p:nvCxnSpPr>
          <p:cNvPr id="5" name="Düz Bağlayıcı 4"/>
          <p:cNvCxnSpPr/>
          <p:nvPr/>
        </p:nvCxnSpPr>
        <p:spPr>
          <a:xfrm flipV="1">
            <a:off x="504893" y="1174689"/>
            <a:ext cx="11120846" cy="27338"/>
          </a:xfrm>
          <a:prstGeom prst="line">
            <a:avLst/>
          </a:prstGeom>
          <a:ln w="28575">
            <a:solidFill>
              <a:srgbClr val="EE672A"/>
            </a:solidFill>
          </a:ln>
        </p:spPr>
        <p:style>
          <a:lnRef idx="1">
            <a:schemeClr val="accent1"/>
          </a:lnRef>
          <a:fillRef idx="0">
            <a:schemeClr val="accent1"/>
          </a:fillRef>
          <a:effectRef idx="0">
            <a:schemeClr val="accent1"/>
          </a:effectRef>
          <a:fontRef idx="minor">
            <a:schemeClr val="tx1"/>
          </a:fontRef>
        </p:style>
      </p:cxnSp>
      <p:sp>
        <p:nvSpPr>
          <p:cNvPr id="20" name="Dikdörtgen 19"/>
          <p:cNvSpPr/>
          <p:nvPr/>
        </p:nvSpPr>
        <p:spPr>
          <a:xfrm>
            <a:off x="470263" y="1394878"/>
            <a:ext cx="11120846" cy="707886"/>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Sosyoloji bölüm müfredatı öğrencilerimizin oldukça çeşitli dersler almasına olanak sağlamaktadır. 4 senelik eğitiminiz boyunca toplam 48 ders alarak 240 </a:t>
            </a:r>
            <a:r>
              <a:rPr lang="tr-TR" sz="2000" dirty="0" err="1" smtClean="0">
                <a:solidFill>
                  <a:srgbClr val="002060"/>
                </a:solidFill>
                <a:latin typeface="Tw Cen MT" panose="020B0602020104020603" pitchFamily="34" charset="0"/>
                <a:cs typeface="Adobe Devanagari" panose="02040503050201020203" pitchFamily="18" charset="0"/>
              </a:rPr>
              <a:t>AKTS’yi</a:t>
            </a:r>
            <a:r>
              <a:rPr lang="tr-TR" sz="2000" dirty="0" smtClean="0">
                <a:solidFill>
                  <a:srgbClr val="002060"/>
                </a:solidFill>
                <a:latin typeface="Tw Cen MT" panose="020B0602020104020603" pitchFamily="34" charset="0"/>
                <a:cs typeface="Adobe Devanagari" panose="02040503050201020203" pitchFamily="18" charset="0"/>
              </a:rPr>
              <a:t> tamamlamanız gerekmektedir.</a:t>
            </a:r>
          </a:p>
        </p:txBody>
      </p:sp>
      <p:graphicFrame>
        <p:nvGraphicFramePr>
          <p:cNvPr id="6" name="Tablo 5"/>
          <p:cNvGraphicFramePr>
            <a:graphicFrameLocks noGrp="1"/>
          </p:cNvGraphicFramePr>
          <p:nvPr>
            <p:extLst>
              <p:ext uri="{D42A27DB-BD31-4B8C-83A1-F6EECF244321}">
                <p14:modId xmlns:p14="http://schemas.microsoft.com/office/powerpoint/2010/main" val="158652481"/>
              </p:ext>
            </p:extLst>
          </p:nvPr>
        </p:nvGraphicFramePr>
        <p:xfrm>
          <a:off x="632054" y="2295615"/>
          <a:ext cx="10993685" cy="2501279"/>
        </p:xfrm>
        <a:graphic>
          <a:graphicData uri="http://schemas.openxmlformats.org/drawingml/2006/table">
            <a:tbl>
              <a:tblPr/>
              <a:tblGrid>
                <a:gridCol w="731465">
                  <a:extLst>
                    <a:ext uri="{9D8B030D-6E8A-4147-A177-3AD203B41FA5}">
                      <a16:colId xmlns:a16="http://schemas.microsoft.com/office/drawing/2014/main" val="2702761991"/>
                    </a:ext>
                  </a:extLst>
                </a:gridCol>
                <a:gridCol w="2677910">
                  <a:extLst>
                    <a:ext uri="{9D8B030D-6E8A-4147-A177-3AD203B41FA5}">
                      <a16:colId xmlns:a16="http://schemas.microsoft.com/office/drawing/2014/main" val="1530568750"/>
                    </a:ext>
                  </a:extLst>
                </a:gridCol>
                <a:gridCol w="306844">
                  <a:extLst>
                    <a:ext uri="{9D8B030D-6E8A-4147-A177-3AD203B41FA5}">
                      <a16:colId xmlns:a16="http://schemas.microsoft.com/office/drawing/2014/main" val="2033924019"/>
                    </a:ext>
                  </a:extLst>
                </a:gridCol>
                <a:gridCol w="306844">
                  <a:extLst>
                    <a:ext uri="{9D8B030D-6E8A-4147-A177-3AD203B41FA5}">
                      <a16:colId xmlns:a16="http://schemas.microsoft.com/office/drawing/2014/main" val="1215173908"/>
                    </a:ext>
                  </a:extLst>
                </a:gridCol>
                <a:gridCol w="306844">
                  <a:extLst>
                    <a:ext uri="{9D8B030D-6E8A-4147-A177-3AD203B41FA5}">
                      <a16:colId xmlns:a16="http://schemas.microsoft.com/office/drawing/2014/main" val="2939099819"/>
                    </a:ext>
                  </a:extLst>
                </a:gridCol>
                <a:gridCol w="306844">
                  <a:extLst>
                    <a:ext uri="{9D8B030D-6E8A-4147-A177-3AD203B41FA5}">
                      <a16:colId xmlns:a16="http://schemas.microsoft.com/office/drawing/2014/main" val="3173141791"/>
                    </a:ext>
                  </a:extLst>
                </a:gridCol>
                <a:gridCol w="520705">
                  <a:extLst>
                    <a:ext uri="{9D8B030D-6E8A-4147-A177-3AD203B41FA5}">
                      <a16:colId xmlns:a16="http://schemas.microsoft.com/office/drawing/2014/main" val="141165670"/>
                    </a:ext>
                  </a:extLst>
                </a:gridCol>
                <a:gridCol w="148772">
                  <a:extLst>
                    <a:ext uri="{9D8B030D-6E8A-4147-A177-3AD203B41FA5}">
                      <a16:colId xmlns:a16="http://schemas.microsoft.com/office/drawing/2014/main" val="2212339373"/>
                    </a:ext>
                  </a:extLst>
                </a:gridCol>
                <a:gridCol w="731465">
                  <a:extLst>
                    <a:ext uri="{9D8B030D-6E8A-4147-A177-3AD203B41FA5}">
                      <a16:colId xmlns:a16="http://schemas.microsoft.com/office/drawing/2014/main" val="3431901008"/>
                    </a:ext>
                  </a:extLst>
                </a:gridCol>
                <a:gridCol w="2677910">
                  <a:extLst>
                    <a:ext uri="{9D8B030D-6E8A-4147-A177-3AD203B41FA5}">
                      <a16:colId xmlns:a16="http://schemas.microsoft.com/office/drawing/2014/main" val="4254999120"/>
                    </a:ext>
                  </a:extLst>
                </a:gridCol>
                <a:gridCol w="362633">
                  <a:extLst>
                    <a:ext uri="{9D8B030D-6E8A-4147-A177-3AD203B41FA5}">
                      <a16:colId xmlns:a16="http://schemas.microsoft.com/office/drawing/2014/main" val="3129694528"/>
                    </a:ext>
                  </a:extLst>
                </a:gridCol>
                <a:gridCol w="409125">
                  <a:extLst>
                    <a:ext uri="{9D8B030D-6E8A-4147-A177-3AD203B41FA5}">
                      <a16:colId xmlns:a16="http://schemas.microsoft.com/office/drawing/2014/main" val="3237756882"/>
                    </a:ext>
                  </a:extLst>
                </a:gridCol>
                <a:gridCol w="455616">
                  <a:extLst>
                    <a:ext uri="{9D8B030D-6E8A-4147-A177-3AD203B41FA5}">
                      <a16:colId xmlns:a16="http://schemas.microsoft.com/office/drawing/2014/main" val="3278921028"/>
                    </a:ext>
                  </a:extLst>
                </a:gridCol>
                <a:gridCol w="446318">
                  <a:extLst>
                    <a:ext uri="{9D8B030D-6E8A-4147-A177-3AD203B41FA5}">
                      <a16:colId xmlns:a16="http://schemas.microsoft.com/office/drawing/2014/main" val="630328729"/>
                    </a:ext>
                  </a:extLst>
                </a:gridCol>
                <a:gridCol w="604390">
                  <a:extLst>
                    <a:ext uri="{9D8B030D-6E8A-4147-A177-3AD203B41FA5}">
                      <a16:colId xmlns:a16="http://schemas.microsoft.com/office/drawing/2014/main" val="1784287243"/>
                    </a:ext>
                  </a:extLst>
                </a:gridCol>
              </a:tblGrid>
              <a:tr h="233765">
                <a:tc gridSpan="15">
                  <a:txBody>
                    <a:bodyPr/>
                    <a:lstStyle/>
                    <a:p>
                      <a:pPr algn="ctr" fontAlgn="ctr"/>
                      <a:r>
                        <a:rPr lang="tr-TR" sz="900" b="1" i="0" u="none" strike="noStrike" dirty="0">
                          <a:solidFill>
                            <a:srgbClr val="000000"/>
                          </a:solidFill>
                          <a:effectLst/>
                          <a:latin typeface="Arial" panose="020B0604020202020204" pitchFamily="34" charset="0"/>
                        </a:rPr>
                        <a:t>I.YIL</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96701116"/>
                  </a:ext>
                </a:extLst>
              </a:tr>
              <a:tr h="233765">
                <a:tc gridSpan="7">
                  <a:txBody>
                    <a:bodyPr/>
                    <a:lstStyle/>
                    <a:p>
                      <a:pPr algn="l" fontAlgn="ctr"/>
                      <a:r>
                        <a:rPr lang="tr-TR" sz="900" b="1" i="0" u="none" strike="noStrike" dirty="0">
                          <a:solidFill>
                            <a:srgbClr val="000000"/>
                          </a:solidFill>
                          <a:effectLst/>
                          <a:latin typeface="Arial" panose="020B0604020202020204" pitchFamily="34" charset="0"/>
                        </a:rPr>
                        <a:t>1.YARIYIL</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900" b="1"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4D79B"/>
                    </a:solidFill>
                  </a:tcPr>
                </a:tc>
                <a:tc gridSpan="7">
                  <a:txBody>
                    <a:bodyPr/>
                    <a:lstStyle/>
                    <a:p>
                      <a:pPr algn="l" fontAlgn="ctr"/>
                      <a:r>
                        <a:rPr lang="tr-TR" sz="900" b="1" i="0" u="none" strike="noStrike" dirty="0">
                          <a:solidFill>
                            <a:srgbClr val="000000"/>
                          </a:solidFill>
                          <a:effectLst/>
                          <a:latin typeface="Arial" panose="020B0604020202020204" pitchFamily="34" charset="0"/>
                        </a:rPr>
                        <a:t>2.YARIYIL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35393303"/>
                  </a:ext>
                </a:extLst>
              </a:tr>
              <a:tr h="315580">
                <a:tc>
                  <a:txBody>
                    <a:bodyPr/>
                    <a:lstStyle/>
                    <a:p>
                      <a:pPr algn="l" fontAlgn="ctr"/>
                      <a:r>
                        <a:rPr lang="tr-TR" sz="900" b="0" i="0" u="none" strike="noStrike">
                          <a:solidFill>
                            <a:srgbClr val="000000"/>
                          </a:solidFill>
                          <a:effectLst/>
                          <a:latin typeface="Arial" panose="020B0604020202020204" pitchFamily="34" charset="0"/>
                        </a:rPr>
                        <a:t>Ders Kodu</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Arial" panose="020B0604020202020204" pitchFamily="34" charset="0"/>
                        </a:rPr>
                        <a:t>Ders Adı</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U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L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K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AKTS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900" b="0" i="0" u="none" strike="noStrike">
                          <a:solidFill>
                            <a:srgbClr val="000000"/>
                          </a:solidFill>
                          <a:effectLst/>
                          <a:latin typeface="Arial" panose="020B0604020202020204" pitchFamily="34" charset="0"/>
                        </a:rPr>
                        <a:t>Ders Kodu</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Arial" panose="020B0604020202020204" pitchFamily="34" charset="0"/>
                        </a:rPr>
                        <a:t>Ders Adı</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U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L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K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0" i="0" u="none" strike="noStrike">
                          <a:solidFill>
                            <a:srgbClr val="000000"/>
                          </a:solidFill>
                          <a:effectLst/>
                          <a:latin typeface="Arial" panose="020B0604020202020204" pitchFamily="34" charset="0"/>
                        </a:rPr>
                        <a:t>AKTS</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341128"/>
                  </a:ext>
                </a:extLst>
              </a:tr>
              <a:tr h="233765">
                <a:tc>
                  <a:txBody>
                    <a:bodyPr/>
                    <a:lstStyle/>
                    <a:p>
                      <a:pPr algn="l" fontAlgn="ctr"/>
                      <a:r>
                        <a:rPr lang="tr-TR" sz="900" b="0" i="0" u="none" strike="noStrike">
                          <a:solidFill>
                            <a:srgbClr val="000000"/>
                          </a:solidFill>
                          <a:effectLst/>
                          <a:latin typeface="Arial" panose="020B0604020202020204" pitchFamily="34" charset="0"/>
                        </a:rPr>
                        <a:t>YDL101</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dirty="0">
                          <a:solidFill>
                            <a:srgbClr val="000000"/>
                          </a:solidFill>
                          <a:effectLst/>
                          <a:latin typeface="Arial" panose="020B0604020202020204" pitchFamily="34" charset="0"/>
                        </a:rPr>
                        <a:t>Yabancı Dil 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900" b="0" i="0" u="none" strike="noStrike">
                          <a:solidFill>
                            <a:srgbClr val="000000"/>
                          </a:solidFill>
                          <a:effectLst/>
                          <a:latin typeface="Arial" panose="020B0604020202020204" pitchFamily="34" charset="0"/>
                        </a:rPr>
                        <a:t>YDL102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a:solidFill>
                            <a:srgbClr val="000000"/>
                          </a:solidFill>
                          <a:effectLst/>
                          <a:latin typeface="Arial" panose="020B0604020202020204" pitchFamily="34" charset="0"/>
                        </a:rPr>
                        <a:t>Yabancı Dil II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737363334"/>
                  </a:ext>
                </a:extLst>
              </a:tr>
              <a:tr h="233765">
                <a:tc>
                  <a:txBody>
                    <a:bodyPr/>
                    <a:lstStyle/>
                    <a:p>
                      <a:pPr algn="l" fontAlgn="ctr"/>
                      <a:r>
                        <a:rPr lang="tr-TR" sz="900" b="0" i="0" u="none" strike="noStrike">
                          <a:solidFill>
                            <a:srgbClr val="000000"/>
                          </a:solidFill>
                          <a:effectLst/>
                          <a:latin typeface="Arial" panose="020B0604020202020204" pitchFamily="34" charset="0"/>
                        </a:rPr>
                        <a:t>TRD101</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a:solidFill>
                            <a:srgbClr val="000000"/>
                          </a:solidFill>
                          <a:effectLst/>
                          <a:latin typeface="Arial" panose="020B0604020202020204" pitchFamily="34" charset="0"/>
                        </a:rPr>
                        <a:t>Türk Dili 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dirty="0">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tr-TR" sz="900" b="0" i="0" u="none" strike="noStrike">
                          <a:solidFill>
                            <a:srgbClr val="000000"/>
                          </a:solidFill>
                          <a:effectLst/>
                          <a:latin typeface="Arial" panose="020B0604020202020204" pitchFamily="34" charset="0"/>
                        </a:rPr>
                        <a:t>TRD102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a:solidFill>
                            <a:srgbClr val="000000"/>
                          </a:solidFill>
                          <a:effectLst/>
                          <a:latin typeface="Arial" panose="020B0604020202020204" pitchFamily="34" charset="0"/>
                        </a:rPr>
                        <a:t>Türk Dili II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1012746335"/>
                  </a:ext>
                </a:extLst>
              </a:tr>
              <a:tr h="280516">
                <a:tc>
                  <a:txBody>
                    <a:bodyPr/>
                    <a:lstStyle/>
                    <a:p>
                      <a:pPr algn="l" fontAlgn="ctr"/>
                      <a:r>
                        <a:rPr lang="tr-TR" sz="900" b="0" i="0" u="none" strike="noStrike">
                          <a:solidFill>
                            <a:srgbClr val="000000"/>
                          </a:solidFill>
                          <a:effectLst/>
                          <a:latin typeface="Arial" panose="020B0604020202020204" pitchFamily="34" charset="0"/>
                        </a:rPr>
                        <a:t>SOS115</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a:solidFill>
                            <a:srgbClr val="000000"/>
                          </a:solidFill>
                          <a:effectLst/>
                          <a:latin typeface="Arial" panose="020B0604020202020204" pitchFamily="34" charset="0"/>
                        </a:rPr>
                        <a:t>Sosyolojiye Giriş</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dirty="0">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4</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SOS116</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a:solidFill>
                            <a:srgbClr val="000000"/>
                          </a:solidFill>
                          <a:effectLst/>
                          <a:latin typeface="Arial" panose="020B0604020202020204" pitchFamily="34" charset="0"/>
                        </a:rPr>
                        <a:t>Bilimsel Araştırma Yöntemleri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4</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243938561"/>
                  </a:ext>
                </a:extLst>
              </a:tr>
              <a:tr h="233765">
                <a:tc>
                  <a:txBody>
                    <a:bodyPr/>
                    <a:lstStyle/>
                    <a:p>
                      <a:pPr algn="l" fontAlgn="ctr"/>
                      <a:r>
                        <a:rPr lang="tr-TR" sz="900" b="0" i="0" u="none" strike="noStrike">
                          <a:solidFill>
                            <a:srgbClr val="000000"/>
                          </a:solidFill>
                          <a:effectLst/>
                          <a:latin typeface="Arial" panose="020B0604020202020204" pitchFamily="34" charset="0"/>
                        </a:rPr>
                        <a:t>EKF109</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dirty="0">
                          <a:solidFill>
                            <a:srgbClr val="000000"/>
                          </a:solidFill>
                          <a:effectLst/>
                          <a:latin typeface="Arial" panose="020B0604020202020204" pitchFamily="34" charset="0"/>
                        </a:rPr>
                        <a:t>İktisada Giriş 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4</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dirty="0">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dirty="0">
                          <a:solidFill>
                            <a:srgbClr val="000000"/>
                          </a:solidFill>
                          <a:effectLst/>
                          <a:latin typeface="Arial" panose="020B0604020202020204" pitchFamily="34" charset="0"/>
                        </a:rPr>
                        <a:t>SOS118</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dirty="0">
                          <a:solidFill>
                            <a:srgbClr val="000000"/>
                          </a:solidFill>
                          <a:effectLst/>
                          <a:latin typeface="Arial" panose="020B0604020202020204" pitchFamily="34" charset="0"/>
                        </a:rPr>
                        <a:t>Felsefeye Giriş</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4</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1015558175"/>
                  </a:ext>
                </a:extLst>
              </a:tr>
              <a:tr h="233765">
                <a:tc>
                  <a:txBody>
                    <a:bodyPr/>
                    <a:lstStyle/>
                    <a:p>
                      <a:pPr algn="l" fontAlgn="ctr"/>
                      <a:r>
                        <a:rPr lang="tr-TR" sz="900" b="0" i="0" u="none" strike="noStrike">
                          <a:solidFill>
                            <a:srgbClr val="000000"/>
                          </a:solidFill>
                          <a:effectLst/>
                          <a:latin typeface="Arial" panose="020B0604020202020204" pitchFamily="34" charset="0"/>
                        </a:rPr>
                        <a:t>SBU109</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dirty="0">
                          <a:solidFill>
                            <a:srgbClr val="000000"/>
                          </a:solidFill>
                          <a:effectLst/>
                          <a:latin typeface="Arial" panose="020B0604020202020204" pitchFamily="34" charset="0"/>
                        </a:rPr>
                        <a:t>Siyaset Bilimine Giriş</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4</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HUK102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tr-TR" sz="900" b="0" i="0" u="none" strike="noStrike" dirty="0">
                          <a:solidFill>
                            <a:srgbClr val="000000"/>
                          </a:solidFill>
                          <a:effectLst/>
                          <a:latin typeface="Arial" panose="020B0604020202020204" pitchFamily="34" charset="0"/>
                        </a:rPr>
                        <a:t>Hukuka Giriş</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dirty="0">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dirty="0">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ctr"/>
                      <a:r>
                        <a:rPr lang="tr-TR" sz="900" b="0" i="0" u="none" strike="noStrike">
                          <a:solidFill>
                            <a:srgbClr val="000000"/>
                          </a:solidFill>
                          <a:effectLst/>
                          <a:latin typeface="Arial" panose="020B0604020202020204" pitchFamily="34" charset="0"/>
                        </a:rPr>
                        <a:t>4</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903242184"/>
                  </a:ext>
                </a:extLst>
              </a:tr>
              <a:tr h="233765">
                <a:tc>
                  <a:txBody>
                    <a:bodyPr/>
                    <a:lstStyle/>
                    <a:p>
                      <a:pPr algn="l" fontAlgn="ctr"/>
                      <a:r>
                        <a:rPr lang="tr-TR" sz="900" b="0" i="0" u="none" strike="noStrike">
                          <a:solidFill>
                            <a:srgbClr val="000000"/>
                          </a:solidFill>
                          <a:effectLst/>
                          <a:latin typeface="Arial" panose="020B0604020202020204" pitchFamily="34" charset="0"/>
                        </a:rPr>
                        <a:t>SOS117</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Antropolojiye Giriş</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7</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SOS102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Sosyolojiye Giriş II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6</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val="3052647"/>
                  </a:ext>
                </a:extLst>
              </a:tr>
              <a:tr h="268828">
                <a:tc>
                  <a:txBody>
                    <a:bodyPr/>
                    <a:lstStyle/>
                    <a:p>
                      <a:pPr algn="l" fontAlgn="ctr"/>
                      <a:r>
                        <a:rPr lang="tr-TR" sz="900" b="0" i="0" u="none" strike="noStrike">
                          <a:solidFill>
                            <a:srgbClr val="000000"/>
                          </a:solidFill>
                          <a:effectLst/>
                          <a:latin typeface="Arial" panose="020B0604020202020204" pitchFamily="34" charset="0"/>
                        </a:rPr>
                        <a:t>PSI103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Psikolojiye Giriş</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6</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 </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tr-TR" sz="900" b="0" i="0" u="none" strike="noStrike">
                          <a:solidFill>
                            <a:srgbClr val="000000"/>
                          </a:solidFill>
                          <a:effectLst/>
                          <a:latin typeface="Arial" panose="020B0604020202020204" pitchFamily="34" charset="0"/>
                        </a:rPr>
                        <a:t>SOS112</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l" fontAlgn="ctr"/>
                      <a:r>
                        <a:rPr lang="tr-TR" sz="900" b="0" i="0" u="none" strike="noStrike">
                          <a:solidFill>
                            <a:srgbClr val="000000"/>
                          </a:solidFill>
                          <a:effectLst/>
                          <a:latin typeface="Arial" panose="020B0604020202020204" pitchFamily="34" charset="0"/>
                        </a:rPr>
                        <a:t>Akademik Okuma ve Yazma Becerileri</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ctr"/>
                      <a:r>
                        <a:rPr lang="tr-TR" sz="900" b="0" i="0" u="none" strike="noStrike">
                          <a:solidFill>
                            <a:srgbClr val="000000"/>
                          </a:solidFill>
                          <a:effectLst/>
                          <a:latin typeface="Arial" panose="020B0604020202020204" pitchFamily="34" charset="0"/>
                        </a:rPr>
                        <a:t>0</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3</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tc>
                  <a:txBody>
                    <a:bodyPr/>
                    <a:lstStyle/>
                    <a:p>
                      <a:pPr algn="ctr" fontAlgn="ctr"/>
                      <a:r>
                        <a:rPr lang="tr-TR" sz="900" b="0" i="0" u="none" strike="noStrike" dirty="0">
                          <a:solidFill>
                            <a:srgbClr val="000000"/>
                          </a:solidFill>
                          <a:effectLst/>
                          <a:latin typeface="Arial" panose="020B0604020202020204" pitchFamily="34" charset="0"/>
                        </a:rPr>
                        <a:t>7</a:t>
                      </a:r>
                    </a:p>
                  </a:txBody>
                  <a:tcPr marL="8210" marR="8210" marT="8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ABF8F"/>
                    </a:solidFill>
                  </a:tcPr>
                </a:tc>
                <a:extLst>
                  <a:ext uri="{0D108BD9-81ED-4DB2-BD59-A6C34878D82A}">
                    <a16:rowId xmlns:a16="http://schemas.microsoft.com/office/drawing/2014/main" val="950903860"/>
                  </a:ext>
                </a:extLst>
              </a:tr>
            </a:tbl>
          </a:graphicData>
        </a:graphic>
      </p:graphicFrame>
      <p:sp>
        <p:nvSpPr>
          <p:cNvPr id="26" name="Dikdörtgen 25"/>
          <p:cNvSpPr/>
          <p:nvPr/>
        </p:nvSpPr>
        <p:spPr>
          <a:xfrm>
            <a:off x="632054" y="5168346"/>
            <a:ext cx="11120846" cy="1015663"/>
          </a:xfrm>
          <a:prstGeom prst="rect">
            <a:avLst/>
          </a:prstGeom>
        </p:spPr>
        <p:txBody>
          <a:bodyPr wrap="square">
            <a:spAutoFit/>
          </a:bodyPr>
          <a:lstStyle/>
          <a:p>
            <a:pPr marL="342900" indent="-342900" algn="just">
              <a:buFont typeface="Wingdings" panose="05000000000000000000" pitchFamily="2" charset="2"/>
              <a:buChar char="ü"/>
            </a:pPr>
            <a:r>
              <a:rPr lang="tr-TR" sz="2000" dirty="0" smtClean="0">
                <a:solidFill>
                  <a:srgbClr val="002060"/>
                </a:solidFill>
                <a:latin typeface="Tw Cen MT" panose="020B0602020104020603" pitchFamily="34" charset="0"/>
                <a:cs typeface="Adobe Devanagari" panose="02040503050201020203" pitchFamily="18" charset="0"/>
              </a:rPr>
              <a:t>Müfredatınızın ilk ve ikinci senesinde Güz ve Bahar Yarıyıllarında yedişer ders almanız gerekmektedir. Bu dersler İktisadi İdari ve Sosyal Bilimler Fakültesi’nin tüm bölümlerinde görülen ortak derslerle birlikte kendi bölümünüze has derslerden oluşmaktadır.</a:t>
            </a:r>
          </a:p>
        </p:txBody>
      </p:sp>
    </p:spTree>
    <p:extLst>
      <p:ext uri="{BB962C8B-B14F-4D97-AF65-F5344CB8AC3E}">
        <p14:creationId xmlns:p14="http://schemas.microsoft.com/office/powerpoint/2010/main" val="23577208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125000"/>
              </a:schemeClr>
              <a:schemeClr val="phClr">
                <a:tint val="92000"/>
                <a:shade val="70000"/>
                <a:satMod val="110000"/>
              </a:schemeClr>
            </a:duotone>
          </a:blip>
          <a:tile tx="0" ty="0" sx="22000" sy="2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E736489A-00C3-4E0A-AAA8-D4D3127BA5B3}"/>
    </a:ext>
  </a:extLst>
</a:theme>
</file>

<file path=docProps/app.xml><?xml version="1.0" encoding="utf-8"?>
<Properties xmlns="http://schemas.openxmlformats.org/officeDocument/2006/extended-properties" xmlns:vt="http://schemas.openxmlformats.org/officeDocument/2006/docPropsVTypes">
  <Template>TM03457496[[fn=Paralaks]]</Template>
  <TotalTime>362</TotalTime>
  <Words>1316</Words>
  <Application>Microsoft Office PowerPoint</Application>
  <PresentationFormat>Geniş ekran</PresentationFormat>
  <Paragraphs>361</Paragraphs>
  <Slides>24</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24</vt:i4>
      </vt:variant>
    </vt:vector>
  </HeadingPairs>
  <TitlesOfParts>
    <vt:vector size="32" baseType="lpstr">
      <vt:lpstr>Adobe Devanagari</vt:lpstr>
      <vt:lpstr>Arial</vt:lpstr>
      <vt:lpstr>Calibri</vt:lpstr>
      <vt:lpstr>Tw Cen MT</vt:lpstr>
      <vt:lpstr>Tw Cen MT Condensed</vt:lpstr>
      <vt:lpstr>Wingdings</vt:lpstr>
      <vt:lpstr>Wingdings 3</vt:lpstr>
      <vt:lpstr>Entegral</vt:lpstr>
      <vt:lpstr>istanbul gelişim üniversitesi sosyoloji bölümü</vt:lpstr>
      <vt:lpstr>Genel bilgiler</vt:lpstr>
      <vt:lpstr>PowerPoint Sunusu</vt:lpstr>
      <vt:lpstr>PowerPoint Sunusu</vt:lpstr>
      <vt:lpstr>PowerPoint Sunusu</vt:lpstr>
      <vt:lpstr>PowerPoint Sunusu</vt:lpstr>
      <vt:lpstr>PowerPoint Sunusu</vt:lpstr>
      <vt:lpstr>müfredat</vt:lpstr>
      <vt:lpstr>PowerPoint Sunusu</vt:lpstr>
      <vt:lpstr>PowerPoint Sunusu</vt:lpstr>
      <vt:lpstr>Kariyer olanakları</vt:lpstr>
      <vt:lpstr>PowerPoint Sunusu</vt:lpstr>
      <vt:lpstr>PowerPoint Sunusu</vt:lpstr>
      <vt:lpstr>PowerPoint Sunusu</vt:lpstr>
      <vt:lpstr>Eğitim olanakları</vt:lpstr>
      <vt:lpstr>PowerPoint Sunusu</vt:lpstr>
      <vt:lpstr>PowerPoint Sunusu</vt:lpstr>
      <vt:lpstr>PowerPoint Sunusu</vt:lpstr>
      <vt:lpstr>Sosyoloji kulübü ve etkinlikler</vt:lpstr>
      <vt:lpstr>PowerPoint Sunusu</vt:lpstr>
      <vt:lpstr>Derslere hazırlık ve sınıf düzeni</vt:lpstr>
      <vt:lpstr>PowerPoint Sunusu</vt:lpstr>
      <vt:lpstr>PowerPoint Sunusu</vt:lpstr>
      <vt:lpstr>Teşekkür eder ve başarılar dileriz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sosyoloji bölümü</dc:title>
  <dc:creator>akorlu</dc:creator>
  <cp:lastModifiedBy>akorlu</cp:lastModifiedBy>
  <cp:revision>31</cp:revision>
  <dcterms:created xsi:type="dcterms:W3CDTF">2018-09-27T07:15:13Z</dcterms:created>
  <dcterms:modified xsi:type="dcterms:W3CDTF">2018-10-04T11:42:21Z</dcterms:modified>
</cp:coreProperties>
</file>